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6" r:id="rId11"/>
    <p:sldId id="267" r:id="rId12"/>
    <p:sldId id="270" r:id="rId13"/>
    <p:sldId id="271" r:id="rId14"/>
    <p:sldId id="272" r:id="rId15"/>
    <p:sldId id="273" r:id="rId16"/>
  </p:sldIdLst>
  <p:sldSz cx="9144000" cy="5143500" type="screen16x9"/>
  <p:notesSz cx="6858000" cy="9144000"/>
  <p:embeddedFontLst>
    <p:embeddedFont>
      <p:font typeface="Nunito" pitchFamily="2" charset="77"/>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fFlbikoNHWWFM5rDKWE3Lg9oM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6"/>
  </p:normalViewPr>
  <p:slideViewPr>
    <p:cSldViewPr snapToGrid="0">
      <p:cViewPr varScale="1">
        <p:scale>
          <a:sx n="141" d="100"/>
          <a:sy n="141" d="100"/>
        </p:scale>
        <p:origin x="7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Eli Winkelman- 2006 Strauss Scholar from Scripps College- Challah For Hunger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1edcb4664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g31edcb4664c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Ryland King- 2011 Scholar U C Santa Barbara- Environmental Education for the Next Generation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4" name="Google Shape;214;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Ryland King- 2011 Scholar U C Santa Barbara- Environmental Education for the Next Generation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Resources: webiste www.Straussfoundation.org- Projects- All Projects We Have Funded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1edcb4664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31edcb4664c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Ryland King- 2011 Scholar U C Santa Barbara- Environmental Education for the Next Generation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1edcb4664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g31edcb4664c_0_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Ryland King- 2011 Scholar U C Santa Barbara- Environmental Education for the Next Generation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bg>
      <p:bgPr>
        <a:solidFill>
          <a:schemeClr val="accent6"/>
        </a:solidFill>
        <a:effectLst/>
      </p:bgPr>
    </p:bg>
    <p:spTree>
      <p:nvGrpSpPr>
        <p:cNvPr id="1" name="Shape 12"/>
        <p:cNvGrpSpPr/>
        <p:nvPr/>
      </p:nvGrpSpPr>
      <p:grpSpPr>
        <a:xfrm>
          <a:off x="0" y="0"/>
          <a:ext cx="0" cy="0"/>
          <a:chOff x="0" y="0"/>
          <a:chExt cx="0" cy="0"/>
        </a:xfrm>
      </p:grpSpPr>
      <p:sp>
        <p:nvSpPr>
          <p:cNvPr id="13" name="Google Shape;13;p17"/>
          <p:cNvSpPr/>
          <p:nvPr/>
        </p:nvSpPr>
        <p:spPr>
          <a:xfrm>
            <a:off x="31" y="2824500"/>
            <a:ext cx="7370399" cy="2319000"/>
          </a:xfrm>
          <a:custGeom>
            <a:avLst/>
            <a:gdLst/>
            <a:ahLst/>
            <a:cxnLst/>
            <a:rect l="l" t="t" r="r" b="b"/>
            <a:pathLst>
              <a:path w="21600" h="21600" extrusionOk="0">
                <a:moveTo>
                  <a:pt x="0" y="21600"/>
                </a:moveTo>
                <a:lnTo>
                  <a:pt x="21600" y="21600"/>
                </a:lnTo>
                <a:lnTo>
                  <a:pt x="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 name="Google Shape;14;p17"/>
          <p:cNvSpPr/>
          <p:nvPr/>
        </p:nvSpPr>
        <p:spPr>
          <a:xfrm flipH="1">
            <a:off x="3582599" y="1550700"/>
            <a:ext cx="5561401" cy="3592801"/>
          </a:xfrm>
          <a:custGeom>
            <a:avLst/>
            <a:gdLst/>
            <a:ahLst/>
            <a:cxnLst/>
            <a:rect l="l" t="t" r="r" b="b"/>
            <a:pathLst>
              <a:path w="21600" h="21600" extrusionOk="0">
                <a:moveTo>
                  <a:pt x="0" y="21600"/>
                </a:moveTo>
                <a:lnTo>
                  <a:pt x="21600" y="21600"/>
                </a:lnTo>
                <a:lnTo>
                  <a:pt x="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 name="Google Shape;15;p17"/>
          <p:cNvSpPr/>
          <p:nvPr/>
        </p:nvSpPr>
        <p:spPr>
          <a:xfrm rot="10800000">
            <a:off x="5058905" y="0"/>
            <a:ext cx="4085101" cy="2052600"/>
          </a:xfrm>
          <a:custGeom>
            <a:avLst/>
            <a:gdLst/>
            <a:ahLst/>
            <a:cxnLst/>
            <a:rect l="l" t="t" r="r" b="b"/>
            <a:pathLst>
              <a:path w="21600" h="21600" extrusionOk="0">
                <a:moveTo>
                  <a:pt x="0" y="21600"/>
                </a:moveTo>
                <a:lnTo>
                  <a:pt x="21600" y="21600"/>
                </a:lnTo>
                <a:lnTo>
                  <a:pt x="0" y="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 name="Google Shape;16;p17"/>
          <p:cNvSpPr/>
          <p:nvPr/>
        </p:nvSpPr>
        <p:spPr>
          <a:xfrm>
            <a:off x="203274" y="206250"/>
            <a:ext cx="8737502" cy="4731000"/>
          </a:xfrm>
          <a:prstGeom prst="rect">
            <a:avLst/>
          </a:prstGeom>
          <a:solidFill>
            <a:srgbClr val="FFFFFF"/>
          </a:solidFill>
          <a:ln>
            <a:noFill/>
          </a:ln>
          <a:effectLst>
            <a:outerShdw blurRad="228600" rotWithShape="0">
              <a:srgbClr val="000000">
                <a:alpha val="40000"/>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7" name="Google Shape;17;p17"/>
          <p:cNvGrpSpPr/>
          <p:nvPr/>
        </p:nvGrpSpPr>
        <p:grpSpPr>
          <a:xfrm>
            <a:off x="255198" y="590"/>
            <a:ext cx="2250366" cy="1044304"/>
            <a:chOff x="-1" y="-1"/>
            <a:chExt cx="2250365" cy="1044302"/>
          </a:xfrm>
        </p:grpSpPr>
        <p:sp>
          <p:nvSpPr>
            <p:cNvPr id="18" name="Google Shape;18;p17"/>
            <p:cNvSpPr/>
            <p:nvPr/>
          </p:nvSpPr>
          <p:spPr>
            <a:xfrm>
              <a:off x="508862" y="-1"/>
              <a:ext cx="1741502" cy="1044302"/>
            </a:xfrm>
            <a:custGeom>
              <a:avLst/>
              <a:gdLst/>
              <a:ahLst/>
              <a:cxnLst/>
              <a:rect l="l" t="t" r="r" b="b"/>
              <a:pathLst>
                <a:path w="21600" h="21600" extrusionOk="0">
                  <a:moveTo>
                    <a:pt x="0" y="21600"/>
                  </a:moveTo>
                  <a:lnTo>
                    <a:pt x="19842" y="0"/>
                  </a:lnTo>
                  <a:lnTo>
                    <a:pt x="21600" y="0"/>
                  </a:lnTo>
                  <a:lnTo>
                    <a:pt x="1758"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 name="Google Shape;19;p17"/>
            <p:cNvSpPr/>
            <p:nvPr/>
          </p:nvSpPr>
          <p:spPr>
            <a:xfrm>
              <a:off x="254431" y="-1"/>
              <a:ext cx="1741502" cy="1044302"/>
            </a:xfrm>
            <a:custGeom>
              <a:avLst/>
              <a:gdLst/>
              <a:ahLst/>
              <a:cxnLst/>
              <a:rect l="l" t="t" r="r" b="b"/>
              <a:pathLst>
                <a:path w="21600" h="21600" extrusionOk="0">
                  <a:moveTo>
                    <a:pt x="0" y="21600"/>
                  </a:moveTo>
                  <a:lnTo>
                    <a:pt x="19842" y="0"/>
                  </a:lnTo>
                  <a:lnTo>
                    <a:pt x="21600" y="0"/>
                  </a:lnTo>
                  <a:lnTo>
                    <a:pt x="1758"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 name="Google Shape;20;p17"/>
            <p:cNvSpPr/>
            <p:nvPr/>
          </p:nvSpPr>
          <p:spPr>
            <a:xfrm>
              <a:off x="-1" y="-1"/>
              <a:ext cx="1741502" cy="1044302"/>
            </a:xfrm>
            <a:custGeom>
              <a:avLst/>
              <a:gdLst/>
              <a:ahLst/>
              <a:cxnLst/>
              <a:rect l="l" t="t" r="r" b="b"/>
              <a:pathLst>
                <a:path w="21600" h="21600" extrusionOk="0">
                  <a:moveTo>
                    <a:pt x="0" y="21600"/>
                  </a:moveTo>
                  <a:lnTo>
                    <a:pt x="19842" y="0"/>
                  </a:lnTo>
                  <a:lnTo>
                    <a:pt x="21600" y="0"/>
                  </a:lnTo>
                  <a:lnTo>
                    <a:pt x="1758"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1" name="Google Shape;21;p17"/>
          <p:cNvGrpSpPr/>
          <p:nvPr/>
        </p:nvGrpSpPr>
        <p:grpSpPr>
          <a:xfrm>
            <a:off x="905393" y="590"/>
            <a:ext cx="2250367" cy="1044304"/>
            <a:chOff x="-1" y="-1"/>
            <a:chExt cx="2250365" cy="1044302"/>
          </a:xfrm>
        </p:grpSpPr>
        <p:sp>
          <p:nvSpPr>
            <p:cNvPr id="22" name="Google Shape;22;p17"/>
            <p:cNvSpPr/>
            <p:nvPr/>
          </p:nvSpPr>
          <p:spPr>
            <a:xfrm>
              <a:off x="508862" y="-1"/>
              <a:ext cx="1741502" cy="1044302"/>
            </a:xfrm>
            <a:custGeom>
              <a:avLst/>
              <a:gdLst/>
              <a:ahLst/>
              <a:cxnLst/>
              <a:rect l="l" t="t" r="r" b="b"/>
              <a:pathLst>
                <a:path w="21600" h="21600" extrusionOk="0">
                  <a:moveTo>
                    <a:pt x="0" y="21600"/>
                  </a:moveTo>
                  <a:lnTo>
                    <a:pt x="19842" y="0"/>
                  </a:lnTo>
                  <a:lnTo>
                    <a:pt x="21600" y="0"/>
                  </a:lnTo>
                  <a:lnTo>
                    <a:pt x="1758" y="2160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 name="Google Shape;23;p17"/>
            <p:cNvSpPr/>
            <p:nvPr/>
          </p:nvSpPr>
          <p:spPr>
            <a:xfrm>
              <a:off x="254430" y="-1"/>
              <a:ext cx="1741502" cy="1044302"/>
            </a:xfrm>
            <a:custGeom>
              <a:avLst/>
              <a:gdLst/>
              <a:ahLst/>
              <a:cxnLst/>
              <a:rect l="l" t="t" r="r" b="b"/>
              <a:pathLst>
                <a:path w="21600" h="21600" extrusionOk="0">
                  <a:moveTo>
                    <a:pt x="0" y="21600"/>
                  </a:moveTo>
                  <a:lnTo>
                    <a:pt x="19842" y="0"/>
                  </a:lnTo>
                  <a:lnTo>
                    <a:pt x="21600" y="0"/>
                  </a:lnTo>
                  <a:lnTo>
                    <a:pt x="1758" y="2160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 name="Google Shape;24;p17"/>
            <p:cNvSpPr/>
            <p:nvPr/>
          </p:nvSpPr>
          <p:spPr>
            <a:xfrm>
              <a:off x="-1" y="-1"/>
              <a:ext cx="1741502" cy="1044302"/>
            </a:xfrm>
            <a:custGeom>
              <a:avLst/>
              <a:gdLst/>
              <a:ahLst/>
              <a:cxnLst/>
              <a:rect l="l" t="t" r="r" b="b"/>
              <a:pathLst>
                <a:path w="21600" h="21600" extrusionOk="0">
                  <a:moveTo>
                    <a:pt x="0" y="21600"/>
                  </a:moveTo>
                  <a:lnTo>
                    <a:pt x="19842" y="0"/>
                  </a:lnTo>
                  <a:lnTo>
                    <a:pt x="21600" y="0"/>
                  </a:lnTo>
                  <a:lnTo>
                    <a:pt x="1758" y="2160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5" name="Google Shape;25;p17"/>
          <p:cNvGrpSpPr/>
          <p:nvPr/>
        </p:nvGrpSpPr>
        <p:grpSpPr>
          <a:xfrm>
            <a:off x="7057467" y="5086"/>
            <a:ext cx="1851282" cy="752112"/>
            <a:chOff x="0" y="-1"/>
            <a:chExt cx="1851281" cy="752110"/>
          </a:xfrm>
        </p:grpSpPr>
        <p:sp>
          <p:nvSpPr>
            <p:cNvPr id="26" name="Google Shape;26;p17"/>
            <p:cNvSpPr/>
            <p:nvPr/>
          </p:nvSpPr>
          <p:spPr>
            <a:xfrm>
              <a:off x="602039" y="-1"/>
              <a:ext cx="1249242" cy="752110"/>
            </a:xfrm>
            <a:custGeom>
              <a:avLst/>
              <a:gdLst/>
              <a:ahLst/>
              <a:cxnLst/>
              <a:rect l="l" t="t" r="r" b="b"/>
              <a:pathLst>
                <a:path w="21600" h="21600" extrusionOk="0">
                  <a:moveTo>
                    <a:pt x="0" y="21600"/>
                  </a:moveTo>
                  <a:lnTo>
                    <a:pt x="20550" y="0"/>
                  </a:lnTo>
                  <a:lnTo>
                    <a:pt x="21600" y="0"/>
                  </a:lnTo>
                  <a:lnTo>
                    <a:pt x="1050"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 name="Google Shape;27;p17"/>
            <p:cNvSpPr/>
            <p:nvPr/>
          </p:nvSpPr>
          <p:spPr>
            <a:xfrm>
              <a:off x="301019" y="-1"/>
              <a:ext cx="1249242" cy="752110"/>
            </a:xfrm>
            <a:custGeom>
              <a:avLst/>
              <a:gdLst/>
              <a:ahLst/>
              <a:cxnLst/>
              <a:rect l="l" t="t" r="r" b="b"/>
              <a:pathLst>
                <a:path w="21600" h="21600" extrusionOk="0">
                  <a:moveTo>
                    <a:pt x="0" y="21600"/>
                  </a:moveTo>
                  <a:lnTo>
                    <a:pt x="20550" y="0"/>
                  </a:lnTo>
                  <a:lnTo>
                    <a:pt x="21600" y="0"/>
                  </a:lnTo>
                  <a:lnTo>
                    <a:pt x="1050"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 name="Google Shape;28;p17"/>
            <p:cNvSpPr/>
            <p:nvPr/>
          </p:nvSpPr>
          <p:spPr>
            <a:xfrm>
              <a:off x="0" y="-1"/>
              <a:ext cx="1249242" cy="752110"/>
            </a:xfrm>
            <a:custGeom>
              <a:avLst/>
              <a:gdLst/>
              <a:ahLst/>
              <a:cxnLst/>
              <a:rect l="l" t="t" r="r" b="b"/>
              <a:pathLst>
                <a:path w="21600" h="21600" extrusionOk="0">
                  <a:moveTo>
                    <a:pt x="0" y="21600"/>
                  </a:moveTo>
                  <a:lnTo>
                    <a:pt x="20550" y="0"/>
                  </a:lnTo>
                  <a:lnTo>
                    <a:pt x="21600" y="0"/>
                  </a:lnTo>
                  <a:lnTo>
                    <a:pt x="1050"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9" name="Google Shape;29;p17"/>
          <p:cNvGrpSpPr/>
          <p:nvPr/>
        </p:nvGrpSpPr>
        <p:grpSpPr>
          <a:xfrm>
            <a:off x="6553030" y="4217850"/>
            <a:ext cx="2389069" cy="925740"/>
            <a:chOff x="-1" y="-1"/>
            <a:chExt cx="2389068" cy="925739"/>
          </a:xfrm>
        </p:grpSpPr>
        <p:sp>
          <p:nvSpPr>
            <p:cNvPr id="30" name="Google Shape;30;p17"/>
            <p:cNvSpPr/>
            <p:nvPr/>
          </p:nvSpPr>
          <p:spPr>
            <a:xfrm>
              <a:off x="776928" y="-1"/>
              <a:ext cx="1612139" cy="925739"/>
            </a:xfrm>
            <a:custGeom>
              <a:avLst/>
              <a:gdLst/>
              <a:ahLst/>
              <a:cxnLst/>
              <a:rect l="l" t="t" r="r" b="b"/>
              <a:pathLst>
                <a:path w="21600" h="21600" extrusionOk="0">
                  <a:moveTo>
                    <a:pt x="0" y="21600"/>
                  </a:moveTo>
                  <a:lnTo>
                    <a:pt x="19600" y="0"/>
                  </a:lnTo>
                  <a:lnTo>
                    <a:pt x="21600" y="0"/>
                  </a:lnTo>
                  <a:lnTo>
                    <a:pt x="2000"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 name="Google Shape;31;p17"/>
            <p:cNvSpPr/>
            <p:nvPr/>
          </p:nvSpPr>
          <p:spPr>
            <a:xfrm>
              <a:off x="388463" y="-1"/>
              <a:ext cx="1612139" cy="925739"/>
            </a:xfrm>
            <a:custGeom>
              <a:avLst/>
              <a:gdLst/>
              <a:ahLst/>
              <a:cxnLst/>
              <a:rect l="l" t="t" r="r" b="b"/>
              <a:pathLst>
                <a:path w="21600" h="21600" extrusionOk="0">
                  <a:moveTo>
                    <a:pt x="0" y="21600"/>
                  </a:moveTo>
                  <a:lnTo>
                    <a:pt x="19600" y="0"/>
                  </a:lnTo>
                  <a:lnTo>
                    <a:pt x="21600" y="0"/>
                  </a:lnTo>
                  <a:lnTo>
                    <a:pt x="2000"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2" name="Google Shape;32;p17"/>
            <p:cNvSpPr/>
            <p:nvPr/>
          </p:nvSpPr>
          <p:spPr>
            <a:xfrm>
              <a:off x="-1" y="-1"/>
              <a:ext cx="1612139" cy="925739"/>
            </a:xfrm>
            <a:custGeom>
              <a:avLst/>
              <a:gdLst/>
              <a:ahLst/>
              <a:cxnLst/>
              <a:rect l="l" t="t" r="r" b="b"/>
              <a:pathLst>
                <a:path w="21600" h="21600" extrusionOk="0">
                  <a:moveTo>
                    <a:pt x="0" y="21600"/>
                  </a:moveTo>
                  <a:lnTo>
                    <a:pt x="19600" y="0"/>
                  </a:lnTo>
                  <a:lnTo>
                    <a:pt x="21600" y="0"/>
                  </a:lnTo>
                  <a:lnTo>
                    <a:pt x="2000"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3" name="Google Shape;33;p17"/>
          <p:cNvGrpSpPr/>
          <p:nvPr/>
        </p:nvGrpSpPr>
        <p:grpSpPr>
          <a:xfrm>
            <a:off x="199147" y="4055651"/>
            <a:ext cx="2795416" cy="1083311"/>
            <a:chOff x="-1" y="-1"/>
            <a:chExt cx="2795414" cy="1083310"/>
          </a:xfrm>
        </p:grpSpPr>
        <p:sp>
          <p:nvSpPr>
            <p:cNvPr id="34" name="Google Shape;34;p17"/>
            <p:cNvSpPr/>
            <p:nvPr/>
          </p:nvSpPr>
          <p:spPr>
            <a:xfrm>
              <a:off x="909072" y="-1"/>
              <a:ext cx="1886341" cy="1083310"/>
            </a:xfrm>
            <a:custGeom>
              <a:avLst/>
              <a:gdLst/>
              <a:ahLst/>
              <a:cxnLst/>
              <a:rect l="l" t="t" r="r" b="b"/>
              <a:pathLst>
                <a:path w="21600" h="21600" extrusionOk="0">
                  <a:moveTo>
                    <a:pt x="0" y="21600"/>
                  </a:moveTo>
                  <a:lnTo>
                    <a:pt x="19602" y="0"/>
                  </a:lnTo>
                  <a:lnTo>
                    <a:pt x="21600" y="0"/>
                  </a:lnTo>
                  <a:lnTo>
                    <a:pt x="1998"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 name="Google Shape;35;p17"/>
            <p:cNvSpPr/>
            <p:nvPr/>
          </p:nvSpPr>
          <p:spPr>
            <a:xfrm>
              <a:off x="454536" y="-1"/>
              <a:ext cx="1886341" cy="1083310"/>
            </a:xfrm>
            <a:custGeom>
              <a:avLst/>
              <a:gdLst/>
              <a:ahLst/>
              <a:cxnLst/>
              <a:rect l="l" t="t" r="r" b="b"/>
              <a:pathLst>
                <a:path w="21600" h="21600" extrusionOk="0">
                  <a:moveTo>
                    <a:pt x="0" y="21600"/>
                  </a:moveTo>
                  <a:lnTo>
                    <a:pt x="19602" y="0"/>
                  </a:lnTo>
                  <a:lnTo>
                    <a:pt x="21600" y="0"/>
                  </a:lnTo>
                  <a:lnTo>
                    <a:pt x="1998"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 name="Google Shape;36;p17"/>
            <p:cNvSpPr/>
            <p:nvPr/>
          </p:nvSpPr>
          <p:spPr>
            <a:xfrm>
              <a:off x="-1" y="-1"/>
              <a:ext cx="1886342" cy="1083310"/>
            </a:xfrm>
            <a:custGeom>
              <a:avLst/>
              <a:gdLst/>
              <a:ahLst/>
              <a:cxnLst/>
              <a:rect l="l" t="t" r="r" b="b"/>
              <a:pathLst>
                <a:path w="21600" h="21600" extrusionOk="0">
                  <a:moveTo>
                    <a:pt x="0" y="21600"/>
                  </a:moveTo>
                  <a:lnTo>
                    <a:pt x="19602" y="0"/>
                  </a:lnTo>
                  <a:lnTo>
                    <a:pt x="21600" y="0"/>
                  </a:lnTo>
                  <a:lnTo>
                    <a:pt x="1998"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37" name="Google Shape;37;p17"/>
          <p:cNvSpPr txBox="1">
            <a:spLocks noGrp="1"/>
          </p:cNvSpPr>
          <p:nvPr>
            <p:ph type="title"/>
          </p:nvPr>
        </p:nvSpPr>
        <p:spPr>
          <a:xfrm>
            <a:off x="1858703" y="1822832"/>
            <a:ext cx="5361300" cy="14481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AF7B51"/>
              </a:buClr>
              <a:buSzPts val="3800"/>
              <a:buFont typeface="Nunito"/>
              <a:buNone/>
              <a:defRPr sz="3800"/>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38" name="Google Shape;38;p17"/>
          <p:cNvSpPr txBox="1">
            <a:spLocks noGrp="1"/>
          </p:cNvSpPr>
          <p:nvPr>
            <p:ph type="body" idx="1"/>
          </p:nvPr>
        </p:nvSpPr>
        <p:spPr>
          <a:xfrm>
            <a:off x="1858699" y="3413157"/>
            <a:ext cx="5361301" cy="52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AF7B51"/>
              </a:buClr>
              <a:buSzPts val="1600"/>
              <a:buFont typeface="Calibri"/>
              <a:buNone/>
              <a:defRPr sz="1600">
                <a:solidFill>
                  <a:srgbClr val="AF7B51"/>
                </a:solidFill>
              </a:defRPr>
            </a:lvl1pPr>
            <a:lvl2pPr marL="914400" lvl="1" indent="-228600" algn="ctr">
              <a:lnSpc>
                <a:spcPct val="100000"/>
              </a:lnSpc>
              <a:spcBef>
                <a:spcPts val="0"/>
              </a:spcBef>
              <a:spcAft>
                <a:spcPts val="0"/>
              </a:spcAft>
              <a:buClr>
                <a:srgbClr val="AF7B51"/>
              </a:buClr>
              <a:buSzPts val="1600"/>
              <a:buFont typeface="Calibri"/>
              <a:buNone/>
              <a:defRPr sz="1600">
                <a:solidFill>
                  <a:srgbClr val="AF7B51"/>
                </a:solidFill>
              </a:defRPr>
            </a:lvl2pPr>
            <a:lvl3pPr marL="1371600" lvl="2" indent="-228600" algn="ctr">
              <a:lnSpc>
                <a:spcPct val="100000"/>
              </a:lnSpc>
              <a:spcBef>
                <a:spcPts val="0"/>
              </a:spcBef>
              <a:spcAft>
                <a:spcPts val="0"/>
              </a:spcAft>
              <a:buClr>
                <a:srgbClr val="AF7B51"/>
              </a:buClr>
              <a:buSzPts val="1600"/>
              <a:buFont typeface="Calibri"/>
              <a:buNone/>
              <a:defRPr sz="1600">
                <a:solidFill>
                  <a:srgbClr val="AF7B51"/>
                </a:solidFill>
              </a:defRPr>
            </a:lvl3pPr>
            <a:lvl4pPr marL="1828800" lvl="3" indent="-228600" algn="ctr">
              <a:lnSpc>
                <a:spcPct val="100000"/>
              </a:lnSpc>
              <a:spcBef>
                <a:spcPts val="0"/>
              </a:spcBef>
              <a:spcAft>
                <a:spcPts val="0"/>
              </a:spcAft>
              <a:buClr>
                <a:srgbClr val="AF7B51"/>
              </a:buClr>
              <a:buSzPts val="1600"/>
              <a:buFont typeface="Calibri"/>
              <a:buNone/>
              <a:defRPr sz="1600">
                <a:solidFill>
                  <a:srgbClr val="AF7B51"/>
                </a:solidFill>
              </a:defRPr>
            </a:lvl4pPr>
            <a:lvl5pPr marL="2286000" lvl="4" indent="-228600" algn="ctr">
              <a:lnSpc>
                <a:spcPct val="100000"/>
              </a:lnSpc>
              <a:spcBef>
                <a:spcPts val="0"/>
              </a:spcBef>
              <a:spcAft>
                <a:spcPts val="0"/>
              </a:spcAft>
              <a:buClr>
                <a:srgbClr val="AF7B51"/>
              </a:buClr>
              <a:buSzPts val="1600"/>
              <a:buFont typeface="Calibri"/>
              <a:buNone/>
              <a:defRPr sz="1600">
                <a:solidFill>
                  <a:srgbClr val="AF7B51"/>
                </a:solidFill>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9" name="Google Shape;39;p17"/>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IG_NUMBER">
  <p:cSld name="BIG_NUMBER">
    <p:bg>
      <p:bgPr>
        <a:solidFill>
          <a:schemeClr val="accent3"/>
        </a:solidFill>
        <a:effectLst/>
      </p:bgPr>
    </p:bg>
    <p:spTree>
      <p:nvGrpSpPr>
        <p:cNvPr id="1" name="Shape 100"/>
        <p:cNvGrpSpPr/>
        <p:nvPr/>
      </p:nvGrpSpPr>
      <p:grpSpPr>
        <a:xfrm>
          <a:off x="0" y="0"/>
          <a:ext cx="0" cy="0"/>
          <a:chOff x="0" y="0"/>
          <a:chExt cx="0" cy="0"/>
        </a:xfrm>
      </p:grpSpPr>
      <p:sp>
        <p:nvSpPr>
          <p:cNvPr id="101" name="Google Shape;101;p26"/>
          <p:cNvSpPr/>
          <p:nvPr/>
        </p:nvSpPr>
        <p:spPr>
          <a:xfrm flipH="1">
            <a:off x="5569199" y="2834075"/>
            <a:ext cx="3574801" cy="2309401"/>
          </a:xfrm>
          <a:custGeom>
            <a:avLst/>
            <a:gdLst/>
            <a:ahLst/>
            <a:cxnLst/>
            <a:rect l="l" t="t" r="r" b="b"/>
            <a:pathLst>
              <a:path w="21600" h="21600" extrusionOk="0">
                <a:moveTo>
                  <a:pt x="0" y="21600"/>
                </a:moveTo>
                <a:lnTo>
                  <a:pt x="21600" y="21600"/>
                </a:lnTo>
                <a:lnTo>
                  <a:pt x="0" y="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02" name="Google Shape;102;p26"/>
          <p:cNvGrpSpPr/>
          <p:nvPr/>
        </p:nvGrpSpPr>
        <p:grpSpPr>
          <a:xfrm>
            <a:off x="5959221" y="4119575"/>
            <a:ext cx="2520953" cy="1024168"/>
            <a:chOff x="0" y="-1"/>
            <a:chExt cx="2520951" cy="1024167"/>
          </a:xfrm>
        </p:grpSpPr>
        <p:sp>
          <p:nvSpPr>
            <p:cNvPr id="103" name="Google Shape;103;p26"/>
            <p:cNvSpPr/>
            <p:nvPr/>
          </p:nvSpPr>
          <p:spPr>
            <a:xfrm>
              <a:off x="819816" y="-1"/>
              <a:ext cx="1701135" cy="1024167"/>
            </a:xfrm>
            <a:custGeom>
              <a:avLst/>
              <a:gdLst/>
              <a:ahLst/>
              <a:cxnLst/>
              <a:rect l="l" t="t" r="r" b="b"/>
              <a:pathLst>
                <a:path w="21600" h="21600" extrusionOk="0">
                  <a:moveTo>
                    <a:pt x="0" y="21600"/>
                  </a:moveTo>
                  <a:lnTo>
                    <a:pt x="20550" y="0"/>
                  </a:lnTo>
                  <a:lnTo>
                    <a:pt x="21600" y="0"/>
                  </a:lnTo>
                  <a:lnTo>
                    <a:pt x="1050"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4" name="Google Shape;104;p26"/>
            <p:cNvSpPr/>
            <p:nvPr/>
          </p:nvSpPr>
          <p:spPr>
            <a:xfrm>
              <a:off x="409908" y="-1"/>
              <a:ext cx="1701135" cy="1024167"/>
            </a:xfrm>
            <a:custGeom>
              <a:avLst/>
              <a:gdLst/>
              <a:ahLst/>
              <a:cxnLst/>
              <a:rect l="l" t="t" r="r" b="b"/>
              <a:pathLst>
                <a:path w="21600" h="21600" extrusionOk="0">
                  <a:moveTo>
                    <a:pt x="0" y="21600"/>
                  </a:moveTo>
                  <a:lnTo>
                    <a:pt x="20550" y="0"/>
                  </a:lnTo>
                  <a:lnTo>
                    <a:pt x="21600" y="0"/>
                  </a:lnTo>
                  <a:lnTo>
                    <a:pt x="1050"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5" name="Google Shape;105;p26"/>
            <p:cNvSpPr/>
            <p:nvPr/>
          </p:nvSpPr>
          <p:spPr>
            <a:xfrm>
              <a:off x="0" y="-1"/>
              <a:ext cx="1701134" cy="1024167"/>
            </a:xfrm>
            <a:custGeom>
              <a:avLst/>
              <a:gdLst/>
              <a:ahLst/>
              <a:cxnLst/>
              <a:rect l="l" t="t" r="r" b="b"/>
              <a:pathLst>
                <a:path w="21600" h="21600" extrusionOk="0">
                  <a:moveTo>
                    <a:pt x="0" y="21600"/>
                  </a:moveTo>
                  <a:lnTo>
                    <a:pt x="20550" y="0"/>
                  </a:lnTo>
                  <a:lnTo>
                    <a:pt x="21600" y="0"/>
                  </a:lnTo>
                  <a:lnTo>
                    <a:pt x="1050"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106" name="Google Shape;106;p26"/>
          <p:cNvGrpSpPr/>
          <p:nvPr/>
        </p:nvGrpSpPr>
        <p:grpSpPr>
          <a:xfrm>
            <a:off x="199147" y="0"/>
            <a:ext cx="2795416" cy="1083312"/>
            <a:chOff x="-1" y="-1"/>
            <a:chExt cx="2795414" cy="1083310"/>
          </a:xfrm>
        </p:grpSpPr>
        <p:sp>
          <p:nvSpPr>
            <p:cNvPr id="107" name="Google Shape;107;p26"/>
            <p:cNvSpPr/>
            <p:nvPr/>
          </p:nvSpPr>
          <p:spPr>
            <a:xfrm>
              <a:off x="909072" y="-1"/>
              <a:ext cx="1886341" cy="1083310"/>
            </a:xfrm>
            <a:custGeom>
              <a:avLst/>
              <a:gdLst/>
              <a:ahLst/>
              <a:cxnLst/>
              <a:rect l="l" t="t" r="r" b="b"/>
              <a:pathLst>
                <a:path w="21600" h="21600" extrusionOk="0">
                  <a:moveTo>
                    <a:pt x="0" y="21600"/>
                  </a:moveTo>
                  <a:lnTo>
                    <a:pt x="19602" y="0"/>
                  </a:lnTo>
                  <a:lnTo>
                    <a:pt x="21600" y="0"/>
                  </a:lnTo>
                  <a:lnTo>
                    <a:pt x="1998"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8" name="Google Shape;108;p26"/>
            <p:cNvSpPr/>
            <p:nvPr/>
          </p:nvSpPr>
          <p:spPr>
            <a:xfrm>
              <a:off x="454536" y="-1"/>
              <a:ext cx="1886341" cy="1083310"/>
            </a:xfrm>
            <a:custGeom>
              <a:avLst/>
              <a:gdLst/>
              <a:ahLst/>
              <a:cxnLst/>
              <a:rect l="l" t="t" r="r" b="b"/>
              <a:pathLst>
                <a:path w="21600" h="21600" extrusionOk="0">
                  <a:moveTo>
                    <a:pt x="0" y="21600"/>
                  </a:moveTo>
                  <a:lnTo>
                    <a:pt x="19602" y="0"/>
                  </a:lnTo>
                  <a:lnTo>
                    <a:pt x="21600" y="0"/>
                  </a:lnTo>
                  <a:lnTo>
                    <a:pt x="1998"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9" name="Google Shape;109;p26"/>
            <p:cNvSpPr/>
            <p:nvPr/>
          </p:nvSpPr>
          <p:spPr>
            <a:xfrm>
              <a:off x="-1" y="-1"/>
              <a:ext cx="1886342" cy="1083310"/>
            </a:xfrm>
            <a:custGeom>
              <a:avLst/>
              <a:gdLst/>
              <a:ahLst/>
              <a:cxnLst/>
              <a:rect l="l" t="t" r="r" b="b"/>
              <a:pathLst>
                <a:path w="21600" h="21600" extrusionOk="0">
                  <a:moveTo>
                    <a:pt x="0" y="21600"/>
                  </a:moveTo>
                  <a:lnTo>
                    <a:pt x="19602" y="0"/>
                  </a:lnTo>
                  <a:lnTo>
                    <a:pt x="21600" y="0"/>
                  </a:lnTo>
                  <a:lnTo>
                    <a:pt x="1998"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110" name="Google Shape;110;p26"/>
          <p:cNvSpPr txBox="1">
            <a:spLocks noGrp="1"/>
          </p:cNvSpPr>
          <p:nvPr>
            <p:ph type="title" hasCustomPrompt="1"/>
          </p:nvPr>
        </p:nvSpPr>
        <p:spPr>
          <a:xfrm>
            <a:off x="1385850" y="1383850"/>
            <a:ext cx="6372301" cy="13797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233A44"/>
              </a:buClr>
              <a:buSzPts val="8600"/>
              <a:buFont typeface="Nunito"/>
              <a:buNone/>
              <a:defRPr sz="8600">
                <a:solidFill>
                  <a:srgbClr val="233A44"/>
                </a:solidFill>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r>
              <a:t>xx%</a:t>
            </a:r>
          </a:p>
        </p:txBody>
      </p:sp>
      <p:sp>
        <p:nvSpPr>
          <p:cNvPr id="111" name="Google Shape;111;p26"/>
          <p:cNvSpPr txBox="1">
            <a:spLocks noGrp="1"/>
          </p:cNvSpPr>
          <p:nvPr>
            <p:ph type="body" idx="1"/>
          </p:nvPr>
        </p:nvSpPr>
        <p:spPr>
          <a:xfrm>
            <a:off x="1385850" y="2863850"/>
            <a:ext cx="6372301" cy="641101"/>
          </a:xfrm>
          <a:prstGeom prst="rect">
            <a:avLst/>
          </a:prstGeom>
          <a:noFill/>
          <a:ln>
            <a:noFill/>
          </a:ln>
        </p:spPr>
        <p:txBody>
          <a:bodyPr spcFirstLastPara="1" wrap="square" lIns="91400" tIns="91400" rIns="91400" bIns="91400" anchor="t" anchorCtr="0">
            <a:normAutofit/>
          </a:bodyPr>
          <a:lstStyle>
            <a:lvl1pPr marL="457200" lvl="0" indent="-311150" algn="ctr">
              <a:lnSpc>
                <a:spcPct val="115000"/>
              </a:lnSpc>
              <a:spcBef>
                <a:spcPts val="0"/>
              </a:spcBef>
              <a:spcAft>
                <a:spcPts val="0"/>
              </a:spcAft>
              <a:buSzPts val="1300"/>
              <a:buChar char="●"/>
              <a:defRPr/>
            </a:lvl1pPr>
            <a:lvl2pPr marL="914400" lvl="1" indent="-311150" algn="ctr">
              <a:lnSpc>
                <a:spcPct val="115000"/>
              </a:lnSpc>
              <a:spcBef>
                <a:spcPts val="0"/>
              </a:spcBef>
              <a:spcAft>
                <a:spcPts val="0"/>
              </a:spcAft>
              <a:buSzPts val="1300"/>
              <a:buChar char="○"/>
              <a:defRPr/>
            </a:lvl2pPr>
            <a:lvl3pPr marL="1371600" lvl="2" indent="-311150" algn="ctr">
              <a:lnSpc>
                <a:spcPct val="115000"/>
              </a:lnSpc>
              <a:spcBef>
                <a:spcPts val="0"/>
              </a:spcBef>
              <a:spcAft>
                <a:spcPts val="0"/>
              </a:spcAft>
              <a:buSzPts val="1300"/>
              <a:buChar char="■"/>
              <a:defRPr/>
            </a:lvl3pPr>
            <a:lvl4pPr marL="1828800" lvl="3" indent="-311150" algn="ctr">
              <a:lnSpc>
                <a:spcPct val="115000"/>
              </a:lnSpc>
              <a:spcBef>
                <a:spcPts val="0"/>
              </a:spcBef>
              <a:spcAft>
                <a:spcPts val="0"/>
              </a:spcAft>
              <a:buSzPts val="1300"/>
              <a:buChar char="●"/>
              <a:defRPr/>
            </a:lvl4pPr>
            <a:lvl5pPr marL="2286000" lvl="4" indent="-311150" algn="ctr">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12" name="Google Shape;112;p26"/>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FFFFFF"/>
        </a:solidFill>
        <a:effectLst/>
      </p:bgPr>
    </p:bg>
    <p:spTree>
      <p:nvGrpSpPr>
        <p:cNvPr id="1" name="Shape 113"/>
        <p:cNvGrpSpPr/>
        <p:nvPr/>
      </p:nvGrpSpPr>
      <p:grpSpPr>
        <a:xfrm>
          <a:off x="0" y="0"/>
          <a:ext cx="0" cy="0"/>
          <a:chOff x="0" y="0"/>
          <a:chExt cx="0" cy="0"/>
        </a:xfrm>
      </p:grpSpPr>
      <p:sp>
        <p:nvSpPr>
          <p:cNvPr id="114" name="Google Shape;114;p27"/>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19150" y="845600"/>
            <a:ext cx="7505700" cy="9546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AF7B51"/>
              </a:buClr>
              <a:buSzPts val="1800"/>
              <a:buNone/>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42" name="Google Shape;42;p18"/>
          <p:cNvSpPr txBox="1">
            <a:spLocks noGrp="1"/>
          </p:cNvSpPr>
          <p:nvPr>
            <p:ph type="body" idx="1"/>
          </p:nvPr>
        </p:nvSpPr>
        <p:spPr>
          <a:xfrm>
            <a:off x="819150" y="1990725"/>
            <a:ext cx="7505700" cy="2448000"/>
          </a:xfrm>
          <a:prstGeom prst="rect">
            <a:avLst/>
          </a:prstGeom>
          <a:noFill/>
          <a:ln>
            <a:noFill/>
          </a:ln>
        </p:spPr>
        <p:txBody>
          <a:bodyPr spcFirstLastPara="1" wrap="square" lIns="91400" tIns="91400" rIns="91400" bIns="91400" anchor="t" anchorCtr="0">
            <a:norm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3" name="Google Shape;43;p18"/>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Google Shape;45;p19"/>
          <p:cNvSpPr/>
          <p:nvPr/>
        </p:nvSpPr>
        <p:spPr>
          <a:xfrm flipH="1">
            <a:off x="4757099" y="2309399"/>
            <a:ext cx="4386901" cy="2834101"/>
          </a:xfrm>
          <a:custGeom>
            <a:avLst/>
            <a:gdLst/>
            <a:ahLst/>
            <a:cxnLst/>
            <a:rect l="l" t="t" r="r" b="b"/>
            <a:pathLst>
              <a:path w="21600" h="21600" extrusionOk="0">
                <a:moveTo>
                  <a:pt x="0" y="21600"/>
                </a:moveTo>
                <a:lnTo>
                  <a:pt x="21600" y="21600"/>
                </a:lnTo>
                <a:lnTo>
                  <a:pt x="0" y="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46" name="Google Shape;46;p19"/>
          <p:cNvGrpSpPr/>
          <p:nvPr/>
        </p:nvGrpSpPr>
        <p:grpSpPr>
          <a:xfrm>
            <a:off x="5594191" y="3961113"/>
            <a:ext cx="2910145" cy="1182343"/>
            <a:chOff x="0" y="-1"/>
            <a:chExt cx="2910143" cy="1182342"/>
          </a:xfrm>
        </p:grpSpPr>
        <p:sp>
          <p:nvSpPr>
            <p:cNvPr id="47" name="Google Shape;47;p19"/>
            <p:cNvSpPr/>
            <p:nvPr/>
          </p:nvSpPr>
          <p:spPr>
            <a:xfrm>
              <a:off x="946382" y="-1"/>
              <a:ext cx="1963761" cy="1182342"/>
            </a:xfrm>
            <a:custGeom>
              <a:avLst/>
              <a:gdLst/>
              <a:ahLst/>
              <a:cxnLst/>
              <a:rect l="l" t="t" r="r" b="b"/>
              <a:pathLst>
                <a:path w="21600" h="21600" extrusionOk="0">
                  <a:moveTo>
                    <a:pt x="0" y="21600"/>
                  </a:moveTo>
                  <a:lnTo>
                    <a:pt x="20551" y="0"/>
                  </a:lnTo>
                  <a:lnTo>
                    <a:pt x="21600" y="0"/>
                  </a:lnTo>
                  <a:lnTo>
                    <a:pt x="1049"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8" name="Google Shape;48;p19"/>
            <p:cNvSpPr/>
            <p:nvPr/>
          </p:nvSpPr>
          <p:spPr>
            <a:xfrm>
              <a:off x="473191" y="-1"/>
              <a:ext cx="1963761" cy="1182342"/>
            </a:xfrm>
            <a:custGeom>
              <a:avLst/>
              <a:gdLst/>
              <a:ahLst/>
              <a:cxnLst/>
              <a:rect l="l" t="t" r="r" b="b"/>
              <a:pathLst>
                <a:path w="21600" h="21600" extrusionOk="0">
                  <a:moveTo>
                    <a:pt x="0" y="21600"/>
                  </a:moveTo>
                  <a:lnTo>
                    <a:pt x="20551" y="0"/>
                  </a:lnTo>
                  <a:lnTo>
                    <a:pt x="21600" y="0"/>
                  </a:lnTo>
                  <a:lnTo>
                    <a:pt x="1049"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9" name="Google Shape;49;p19"/>
            <p:cNvSpPr/>
            <p:nvPr/>
          </p:nvSpPr>
          <p:spPr>
            <a:xfrm>
              <a:off x="0" y="-1"/>
              <a:ext cx="1963761" cy="1182342"/>
            </a:xfrm>
            <a:custGeom>
              <a:avLst/>
              <a:gdLst/>
              <a:ahLst/>
              <a:cxnLst/>
              <a:rect l="l" t="t" r="r" b="b"/>
              <a:pathLst>
                <a:path w="21600" h="21600" extrusionOk="0">
                  <a:moveTo>
                    <a:pt x="0" y="21600"/>
                  </a:moveTo>
                  <a:lnTo>
                    <a:pt x="20551" y="0"/>
                  </a:lnTo>
                  <a:lnTo>
                    <a:pt x="21600" y="0"/>
                  </a:lnTo>
                  <a:lnTo>
                    <a:pt x="1049"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0" name="Google Shape;50;p19"/>
          <p:cNvGrpSpPr/>
          <p:nvPr/>
        </p:nvGrpSpPr>
        <p:grpSpPr>
          <a:xfrm>
            <a:off x="199147" y="0"/>
            <a:ext cx="2795416" cy="1083312"/>
            <a:chOff x="-1" y="-1"/>
            <a:chExt cx="2795414" cy="1083310"/>
          </a:xfrm>
        </p:grpSpPr>
        <p:sp>
          <p:nvSpPr>
            <p:cNvPr id="51" name="Google Shape;51;p19"/>
            <p:cNvSpPr/>
            <p:nvPr/>
          </p:nvSpPr>
          <p:spPr>
            <a:xfrm>
              <a:off x="909072" y="-1"/>
              <a:ext cx="1886341" cy="1083310"/>
            </a:xfrm>
            <a:custGeom>
              <a:avLst/>
              <a:gdLst/>
              <a:ahLst/>
              <a:cxnLst/>
              <a:rect l="l" t="t" r="r" b="b"/>
              <a:pathLst>
                <a:path w="21600" h="21600" extrusionOk="0">
                  <a:moveTo>
                    <a:pt x="0" y="21600"/>
                  </a:moveTo>
                  <a:lnTo>
                    <a:pt x="19602" y="0"/>
                  </a:lnTo>
                  <a:lnTo>
                    <a:pt x="21600" y="0"/>
                  </a:lnTo>
                  <a:lnTo>
                    <a:pt x="1998"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2" name="Google Shape;52;p19"/>
            <p:cNvSpPr/>
            <p:nvPr/>
          </p:nvSpPr>
          <p:spPr>
            <a:xfrm>
              <a:off x="454536" y="-1"/>
              <a:ext cx="1886341" cy="1083310"/>
            </a:xfrm>
            <a:custGeom>
              <a:avLst/>
              <a:gdLst/>
              <a:ahLst/>
              <a:cxnLst/>
              <a:rect l="l" t="t" r="r" b="b"/>
              <a:pathLst>
                <a:path w="21600" h="21600" extrusionOk="0">
                  <a:moveTo>
                    <a:pt x="0" y="21600"/>
                  </a:moveTo>
                  <a:lnTo>
                    <a:pt x="19602" y="0"/>
                  </a:lnTo>
                  <a:lnTo>
                    <a:pt x="21600" y="0"/>
                  </a:lnTo>
                  <a:lnTo>
                    <a:pt x="1998"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 name="Google Shape;53;p19"/>
            <p:cNvSpPr/>
            <p:nvPr/>
          </p:nvSpPr>
          <p:spPr>
            <a:xfrm>
              <a:off x="-1" y="-1"/>
              <a:ext cx="1886342" cy="1083310"/>
            </a:xfrm>
            <a:custGeom>
              <a:avLst/>
              <a:gdLst/>
              <a:ahLst/>
              <a:cxnLst/>
              <a:rect l="l" t="t" r="r" b="b"/>
              <a:pathLst>
                <a:path w="21600" h="21600" extrusionOk="0">
                  <a:moveTo>
                    <a:pt x="0" y="21600"/>
                  </a:moveTo>
                  <a:lnTo>
                    <a:pt x="19602" y="0"/>
                  </a:lnTo>
                  <a:lnTo>
                    <a:pt x="21600" y="0"/>
                  </a:lnTo>
                  <a:lnTo>
                    <a:pt x="1998" y="2160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54" name="Google Shape;54;p19"/>
          <p:cNvSpPr txBox="1">
            <a:spLocks noGrp="1"/>
          </p:cNvSpPr>
          <p:nvPr>
            <p:ph type="title"/>
          </p:nvPr>
        </p:nvSpPr>
        <p:spPr>
          <a:xfrm>
            <a:off x="1888683" y="1746100"/>
            <a:ext cx="5377501" cy="1646100"/>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233A44"/>
              </a:buClr>
              <a:buSzPts val="3200"/>
              <a:buFont typeface="Nunito"/>
              <a:buNone/>
              <a:defRPr sz="3200">
                <a:solidFill>
                  <a:srgbClr val="233A44"/>
                </a:solidFill>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55" name="Google Shape;55;p19"/>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56"/>
        <p:cNvGrpSpPr/>
        <p:nvPr/>
      </p:nvGrpSpPr>
      <p:grpSpPr>
        <a:xfrm>
          <a:off x="0" y="0"/>
          <a:ext cx="0" cy="0"/>
          <a:chOff x="0" y="0"/>
          <a:chExt cx="0" cy="0"/>
        </a:xfrm>
      </p:grpSpPr>
      <p:sp>
        <p:nvSpPr>
          <p:cNvPr id="57" name="Google Shape;57;p20"/>
          <p:cNvSpPr txBox="1">
            <a:spLocks noGrp="1"/>
          </p:cNvSpPr>
          <p:nvPr>
            <p:ph type="title"/>
          </p:nvPr>
        </p:nvSpPr>
        <p:spPr>
          <a:xfrm>
            <a:off x="819150" y="845600"/>
            <a:ext cx="7505700" cy="9546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AF7B51"/>
              </a:buClr>
              <a:buSzPts val="1800"/>
              <a:buNone/>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58" name="Google Shape;58;p20"/>
          <p:cNvSpPr txBox="1">
            <a:spLocks noGrp="1"/>
          </p:cNvSpPr>
          <p:nvPr>
            <p:ph type="body" idx="1"/>
          </p:nvPr>
        </p:nvSpPr>
        <p:spPr>
          <a:xfrm>
            <a:off x="819150" y="1990725"/>
            <a:ext cx="3686100" cy="2448000"/>
          </a:xfrm>
          <a:prstGeom prst="rect">
            <a:avLst/>
          </a:prstGeom>
          <a:noFill/>
          <a:ln>
            <a:noFill/>
          </a:ln>
        </p:spPr>
        <p:txBody>
          <a:bodyPr spcFirstLastPara="1" wrap="square" lIns="91400" tIns="91400" rIns="91400" bIns="91400" anchor="t" anchorCtr="0">
            <a:norm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59" name="Google Shape;59;p20"/>
          <p:cNvSpPr txBox="1">
            <a:spLocks noGrp="1"/>
          </p:cNvSpPr>
          <p:nvPr>
            <p:ph type="body" idx="2"/>
          </p:nvPr>
        </p:nvSpPr>
        <p:spPr>
          <a:xfrm>
            <a:off x="4638675" y="1990725"/>
            <a:ext cx="3686100" cy="2448000"/>
          </a:xfrm>
          <a:prstGeom prst="rect">
            <a:avLst/>
          </a:prstGeom>
          <a:noFill/>
          <a:ln>
            <a:noFill/>
          </a:ln>
        </p:spPr>
        <p:txBody>
          <a:bodyPr spcFirstLastPara="1" wrap="square" lIns="91400" tIns="91400" rIns="91400" bIns="91400" anchor="t" anchorCtr="0">
            <a:norm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60" name="Google Shape;60;p20"/>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19150" y="845600"/>
            <a:ext cx="7505700" cy="9546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AF7B51"/>
              </a:buClr>
              <a:buSzPts val="1800"/>
              <a:buNone/>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63" name="Google Shape;63;p21"/>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NE_COLUMN_TEXT">
  <p:cSld name="ONE_COLUMN_TEXT">
    <p:bg>
      <p:bgPr>
        <a:solidFill>
          <a:schemeClr val="accent3"/>
        </a:solidFill>
        <a:effectLst/>
      </p:bgPr>
    </p:bg>
    <p:spTree>
      <p:nvGrpSpPr>
        <p:cNvPr id="1" name="Shape 64"/>
        <p:cNvGrpSpPr/>
        <p:nvPr/>
      </p:nvGrpSpPr>
      <p:grpSpPr>
        <a:xfrm>
          <a:off x="0" y="0"/>
          <a:ext cx="0" cy="0"/>
          <a:chOff x="0" y="0"/>
          <a:chExt cx="0" cy="0"/>
        </a:xfrm>
      </p:grpSpPr>
      <p:sp>
        <p:nvSpPr>
          <p:cNvPr id="65" name="Google Shape;65;p22"/>
          <p:cNvSpPr/>
          <p:nvPr/>
        </p:nvSpPr>
        <p:spPr>
          <a:xfrm flipH="1">
            <a:off x="3582599" y="1550700"/>
            <a:ext cx="5561401" cy="3592801"/>
          </a:xfrm>
          <a:custGeom>
            <a:avLst/>
            <a:gdLst/>
            <a:ahLst/>
            <a:cxnLst/>
            <a:rect l="l" t="t" r="r" b="b"/>
            <a:pathLst>
              <a:path w="21600" h="21600" extrusionOk="0">
                <a:moveTo>
                  <a:pt x="0" y="21600"/>
                </a:moveTo>
                <a:lnTo>
                  <a:pt x="21600" y="21600"/>
                </a:lnTo>
                <a:lnTo>
                  <a:pt x="0" y="0"/>
                </a:lnTo>
                <a:close/>
              </a:path>
            </a:pathLst>
          </a:custGeom>
          <a:solidFill>
            <a:srgbClr val="D9D9D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 name="Google Shape;66;p22"/>
          <p:cNvSpPr/>
          <p:nvPr/>
        </p:nvSpPr>
        <p:spPr>
          <a:xfrm>
            <a:off x="31" y="2824500"/>
            <a:ext cx="7370399" cy="2319000"/>
          </a:xfrm>
          <a:custGeom>
            <a:avLst/>
            <a:gdLst/>
            <a:ahLst/>
            <a:cxnLst/>
            <a:rect l="l" t="t" r="r" b="b"/>
            <a:pathLst>
              <a:path w="21600" h="21600" extrusionOk="0">
                <a:moveTo>
                  <a:pt x="0" y="21600"/>
                </a:moveTo>
                <a:lnTo>
                  <a:pt x="21600" y="21600"/>
                </a:lnTo>
                <a:lnTo>
                  <a:pt x="0" y="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7" name="Google Shape;67;p22"/>
          <p:cNvSpPr/>
          <p:nvPr/>
        </p:nvSpPr>
        <p:spPr>
          <a:xfrm>
            <a:off x="203224" y="206250"/>
            <a:ext cx="8737502" cy="4731000"/>
          </a:xfrm>
          <a:prstGeom prst="rect">
            <a:avLst/>
          </a:prstGeom>
          <a:solidFill>
            <a:srgbClr val="FFFFFF"/>
          </a:solidFill>
          <a:ln>
            <a:noFill/>
          </a:ln>
          <a:effectLst>
            <a:outerShdw blurRad="228600" rotWithShape="0">
              <a:srgbClr val="000000">
                <a:alpha val="40000"/>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 name="Google Shape;68;p22"/>
          <p:cNvSpPr txBox="1">
            <a:spLocks noGrp="1"/>
          </p:cNvSpPr>
          <p:nvPr>
            <p:ph type="title"/>
          </p:nvPr>
        </p:nvSpPr>
        <p:spPr>
          <a:xfrm>
            <a:off x="819150" y="845600"/>
            <a:ext cx="3709200" cy="13830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AF7B51"/>
              </a:buClr>
              <a:buSzPts val="1800"/>
              <a:buNone/>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69" name="Google Shape;69;p22"/>
          <p:cNvSpPr txBox="1">
            <a:spLocks noGrp="1"/>
          </p:cNvSpPr>
          <p:nvPr>
            <p:ph type="body" idx="1"/>
          </p:nvPr>
        </p:nvSpPr>
        <p:spPr>
          <a:xfrm>
            <a:off x="830699" y="2319049"/>
            <a:ext cx="3709201" cy="2119801"/>
          </a:xfrm>
          <a:prstGeom prst="rect">
            <a:avLst/>
          </a:prstGeom>
          <a:noFill/>
          <a:ln>
            <a:noFill/>
          </a:ln>
        </p:spPr>
        <p:txBody>
          <a:bodyPr spcFirstLastPara="1" wrap="square" lIns="91400" tIns="91400" rIns="91400" bIns="91400" anchor="t" anchorCtr="0">
            <a:norm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70" name="Google Shape;70;p22"/>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_POINT">
  <p:cSld name="MAIN_POINT">
    <p:bg>
      <p:bgPr>
        <a:solidFill>
          <a:schemeClr val="accent1"/>
        </a:solidFill>
        <a:effectLst/>
      </p:bgPr>
    </p:bg>
    <p:spTree>
      <p:nvGrpSpPr>
        <p:cNvPr id="1" name="Shape 71"/>
        <p:cNvGrpSpPr/>
        <p:nvPr/>
      </p:nvGrpSpPr>
      <p:grpSpPr>
        <a:xfrm>
          <a:off x="0" y="0"/>
          <a:ext cx="0" cy="0"/>
          <a:chOff x="0" y="0"/>
          <a:chExt cx="0" cy="0"/>
        </a:xfrm>
      </p:grpSpPr>
      <p:sp>
        <p:nvSpPr>
          <p:cNvPr id="72" name="Google Shape;72;p23"/>
          <p:cNvSpPr/>
          <p:nvPr/>
        </p:nvSpPr>
        <p:spPr>
          <a:xfrm>
            <a:off x="0" y="2823143"/>
            <a:ext cx="7369200" cy="2316902"/>
          </a:xfrm>
          <a:custGeom>
            <a:avLst/>
            <a:gdLst/>
            <a:ahLst/>
            <a:cxnLst/>
            <a:rect l="l" t="t" r="r" b="b"/>
            <a:pathLst>
              <a:path w="21600" h="21600" extrusionOk="0">
                <a:moveTo>
                  <a:pt x="0" y="21600"/>
                </a:moveTo>
                <a:lnTo>
                  <a:pt x="21600" y="21600"/>
                </a:lnTo>
                <a:lnTo>
                  <a:pt x="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3" name="Google Shape;73;p23"/>
          <p:cNvSpPr/>
          <p:nvPr/>
        </p:nvSpPr>
        <p:spPr>
          <a:xfrm flipH="1">
            <a:off x="3583209" y="1554113"/>
            <a:ext cx="5560502" cy="3589500"/>
          </a:xfrm>
          <a:custGeom>
            <a:avLst/>
            <a:gdLst/>
            <a:ahLst/>
            <a:cxnLst/>
            <a:rect l="l" t="t" r="r" b="b"/>
            <a:pathLst>
              <a:path w="21600" h="21600" extrusionOk="0">
                <a:moveTo>
                  <a:pt x="0" y="21600"/>
                </a:moveTo>
                <a:lnTo>
                  <a:pt x="21600" y="21600"/>
                </a:lnTo>
                <a:lnTo>
                  <a:pt x="0" y="0"/>
                </a:lnTo>
                <a:close/>
              </a:path>
            </a:pathLst>
          </a:custGeom>
          <a:solidFill>
            <a:srgbClr val="D9D9D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74" name="Google Shape;74;p23"/>
          <p:cNvGrpSpPr/>
          <p:nvPr/>
        </p:nvGrpSpPr>
        <p:grpSpPr>
          <a:xfrm>
            <a:off x="255991" y="-120"/>
            <a:ext cx="2251348" cy="1043412"/>
            <a:chOff x="0" y="-1"/>
            <a:chExt cx="2251347" cy="1043410"/>
          </a:xfrm>
        </p:grpSpPr>
        <p:sp>
          <p:nvSpPr>
            <p:cNvPr id="75" name="Google Shape;75;p23"/>
            <p:cNvSpPr/>
            <p:nvPr/>
          </p:nvSpPr>
          <p:spPr>
            <a:xfrm>
              <a:off x="510092" y="-1"/>
              <a:ext cx="1741255" cy="1043410"/>
            </a:xfrm>
            <a:custGeom>
              <a:avLst/>
              <a:gdLst/>
              <a:ahLst/>
              <a:cxnLst/>
              <a:rect l="l" t="t" r="r" b="b"/>
              <a:pathLst>
                <a:path w="21600" h="21600" extrusionOk="0">
                  <a:moveTo>
                    <a:pt x="0" y="21600"/>
                  </a:moveTo>
                  <a:lnTo>
                    <a:pt x="19828" y="0"/>
                  </a:lnTo>
                  <a:lnTo>
                    <a:pt x="21600" y="0"/>
                  </a:lnTo>
                  <a:lnTo>
                    <a:pt x="1772"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6" name="Google Shape;76;p23"/>
            <p:cNvSpPr/>
            <p:nvPr/>
          </p:nvSpPr>
          <p:spPr>
            <a:xfrm>
              <a:off x="255046" y="-1"/>
              <a:ext cx="1741255" cy="1043410"/>
            </a:xfrm>
            <a:custGeom>
              <a:avLst/>
              <a:gdLst/>
              <a:ahLst/>
              <a:cxnLst/>
              <a:rect l="l" t="t" r="r" b="b"/>
              <a:pathLst>
                <a:path w="21600" h="21600" extrusionOk="0">
                  <a:moveTo>
                    <a:pt x="0" y="21600"/>
                  </a:moveTo>
                  <a:lnTo>
                    <a:pt x="19828" y="0"/>
                  </a:lnTo>
                  <a:lnTo>
                    <a:pt x="21600" y="0"/>
                  </a:lnTo>
                  <a:lnTo>
                    <a:pt x="1772"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7" name="Google Shape;77;p23"/>
            <p:cNvSpPr/>
            <p:nvPr/>
          </p:nvSpPr>
          <p:spPr>
            <a:xfrm>
              <a:off x="0" y="-1"/>
              <a:ext cx="1741255" cy="1043410"/>
            </a:xfrm>
            <a:custGeom>
              <a:avLst/>
              <a:gdLst/>
              <a:ahLst/>
              <a:cxnLst/>
              <a:rect l="l" t="t" r="r" b="b"/>
              <a:pathLst>
                <a:path w="21600" h="21600" extrusionOk="0">
                  <a:moveTo>
                    <a:pt x="0" y="21600"/>
                  </a:moveTo>
                  <a:lnTo>
                    <a:pt x="19828" y="0"/>
                  </a:lnTo>
                  <a:lnTo>
                    <a:pt x="21600" y="0"/>
                  </a:lnTo>
                  <a:lnTo>
                    <a:pt x="1772"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78" name="Google Shape;78;p23"/>
          <p:cNvSpPr/>
          <p:nvPr/>
        </p:nvSpPr>
        <p:spPr>
          <a:xfrm>
            <a:off x="203224" y="206250"/>
            <a:ext cx="8737502" cy="4731000"/>
          </a:xfrm>
          <a:prstGeom prst="rect">
            <a:avLst/>
          </a:prstGeom>
          <a:solidFill>
            <a:srgbClr val="FFFFFF"/>
          </a:solidFill>
          <a:ln>
            <a:noFill/>
          </a:ln>
          <a:effectLst>
            <a:outerShdw blurRad="228600" rotWithShape="0">
              <a:srgbClr val="000000">
                <a:alpha val="40000"/>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79" name="Google Shape;79;p23"/>
          <p:cNvGrpSpPr/>
          <p:nvPr/>
        </p:nvGrpSpPr>
        <p:grpSpPr>
          <a:xfrm>
            <a:off x="34932" y="4522125"/>
            <a:ext cx="1593309" cy="617074"/>
            <a:chOff x="-1" y="0"/>
            <a:chExt cx="1593307" cy="617072"/>
          </a:xfrm>
        </p:grpSpPr>
        <p:sp>
          <p:nvSpPr>
            <p:cNvPr id="80" name="Google Shape;80;p23"/>
            <p:cNvSpPr/>
            <p:nvPr/>
          </p:nvSpPr>
          <p:spPr>
            <a:xfrm>
              <a:off x="518145" y="0"/>
              <a:ext cx="1075161" cy="617072"/>
            </a:xfrm>
            <a:custGeom>
              <a:avLst/>
              <a:gdLst/>
              <a:ahLst/>
              <a:cxnLst/>
              <a:rect l="l" t="t" r="r" b="b"/>
              <a:pathLst>
                <a:path w="21600" h="21600" extrusionOk="0">
                  <a:moveTo>
                    <a:pt x="0" y="21600"/>
                  </a:moveTo>
                  <a:lnTo>
                    <a:pt x="19590" y="0"/>
                  </a:lnTo>
                  <a:lnTo>
                    <a:pt x="21600" y="0"/>
                  </a:lnTo>
                  <a:lnTo>
                    <a:pt x="2010" y="2160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1" name="Google Shape;81;p23"/>
            <p:cNvSpPr/>
            <p:nvPr/>
          </p:nvSpPr>
          <p:spPr>
            <a:xfrm>
              <a:off x="259072" y="0"/>
              <a:ext cx="1075161" cy="617072"/>
            </a:xfrm>
            <a:custGeom>
              <a:avLst/>
              <a:gdLst/>
              <a:ahLst/>
              <a:cxnLst/>
              <a:rect l="l" t="t" r="r" b="b"/>
              <a:pathLst>
                <a:path w="21600" h="21600" extrusionOk="0">
                  <a:moveTo>
                    <a:pt x="0" y="21600"/>
                  </a:moveTo>
                  <a:lnTo>
                    <a:pt x="19590" y="0"/>
                  </a:lnTo>
                  <a:lnTo>
                    <a:pt x="21600" y="0"/>
                  </a:lnTo>
                  <a:lnTo>
                    <a:pt x="2010" y="2160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2" name="Google Shape;82;p23"/>
            <p:cNvSpPr/>
            <p:nvPr/>
          </p:nvSpPr>
          <p:spPr>
            <a:xfrm>
              <a:off x="-1" y="0"/>
              <a:ext cx="1075162" cy="617072"/>
            </a:xfrm>
            <a:custGeom>
              <a:avLst/>
              <a:gdLst/>
              <a:ahLst/>
              <a:cxnLst/>
              <a:rect l="l" t="t" r="r" b="b"/>
              <a:pathLst>
                <a:path w="21600" h="21600" extrusionOk="0">
                  <a:moveTo>
                    <a:pt x="0" y="21600"/>
                  </a:moveTo>
                  <a:lnTo>
                    <a:pt x="19590" y="0"/>
                  </a:lnTo>
                  <a:lnTo>
                    <a:pt x="21600" y="0"/>
                  </a:lnTo>
                  <a:lnTo>
                    <a:pt x="2010" y="21600"/>
                  </a:ln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83" name="Google Shape;83;p23"/>
          <p:cNvGrpSpPr/>
          <p:nvPr/>
        </p:nvGrpSpPr>
        <p:grpSpPr>
          <a:xfrm>
            <a:off x="5886353" y="1243"/>
            <a:ext cx="3257455" cy="1261515"/>
            <a:chOff x="0" y="0"/>
            <a:chExt cx="3257454" cy="1261514"/>
          </a:xfrm>
        </p:grpSpPr>
        <p:sp>
          <p:nvSpPr>
            <p:cNvPr id="84" name="Google Shape;84;p23"/>
            <p:cNvSpPr/>
            <p:nvPr/>
          </p:nvSpPr>
          <p:spPr>
            <a:xfrm>
              <a:off x="1059328" y="0"/>
              <a:ext cx="2198126" cy="1261514"/>
            </a:xfrm>
            <a:custGeom>
              <a:avLst/>
              <a:gdLst/>
              <a:ahLst/>
              <a:cxnLst/>
              <a:rect l="l" t="t" r="r" b="b"/>
              <a:pathLst>
                <a:path w="21600" h="21600" extrusionOk="0">
                  <a:moveTo>
                    <a:pt x="0" y="21600"/>
                  </a:moveTo>
                  <a:lnTo>
                    <a:pt x="19589" y="0"/>
                  </a:lnTo>
                  <a:lnTo>
                    <a:pt x="21600" y="0"/>
                  </a:lnTo>
                  <a:lnTo>
                    <a:pt x="2011"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5" name="Google Shape;85;p23"/>
            <p:cNvSpPr/>
            <p:nvPr/>
          </p:nvSpPr>
          <p:spPr>
            <a:xfrm>
              <a:off x="529664" y="0"/>
              <a:ext cx="2198126" cy="1261514"/>
            </a:xfrm>
            <a:custGeom>
              <a:avLst/>
              <a:gdLst/>
              <a:ahLst/>
              <a:cxnLst/>
              <a:rect l="l" t="t" r="r" b="b"/>
              <a:pathLst>
                <a:path w="21600" h="21600" extrusionOk="0">
                  <a:moveTo>
                    <a:pt x="0" y="21600"/>
                  </a:moveTo>
                  <a:lnTo>
                    <a:pt x="19589" y="0"/>
                  </a:lnTo>
                  <a:lnTo>
                    <a:pt x="21600" y="0"/>
                  </a:lnTo>
                  <a:lnTo>
                    <a:pt x="2011"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6" name="Google Shape;86;p23"/>
            <p:cNvSpPr/>
            <p:nvPr/>
          </p:nvSpPr>
          <p:spPr>
            <a:xfrm>
              <a:off x="0" y="0"/>
              <a:ext cx="2198125" cy="1261514"/>
            </a:xfrm>
            <a:custGeom>
              <a:avLst/>
              <a:gdLst/>
              <a:ahLst/>
              <a:cxnLst/>
              <a:rect l="l" t="t" r="r" b="b"/>
              <a:pathLst>
                <a:path w="21600" h="21600" extrusionOk="0">
                  <a:moveTo>
                    <a:pt x="0" y="21600"/>
                  </a:moveTo>
                  <a:lnTo>
                    <a:pt x="19589" y="0"/>
                  </a:lnTo>
                  <a:lnTo>
                    <a:pt x="21600" y="0"/>
                  </a:lnTo>
                  <a:lnTo>
                    <a:pt x="2011"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87" name="Google Shape;87;p23"/>
          <p:cNvSpPr txBox="1">
            <a:spLocks noGrp="1"/>
          </p:cNvSpPr>
          <p:nvPr>
            <p:ph type="title"/>
          </p:nvPr>
        </p:nvSpPr>
        <p:spPr>
          <a:xfrm>
            <a:off x="1393928" y="1301145"/>
            <a:ext cx="6366902" cy="2539202"/>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AF7B51"/>
              </a:buClr>
              <a:buSzPts val="3200"/>
              <a:buFont typeface="Nunito"/>
              <a:buNone/>
              <a:defRPr sz="3200"/>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88" name="Google Shape;88;p23"/>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819150" y="845600"/>
            <a:ext cx="6424201" cy="7050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AF7B51"/>
              </a:buClr>
              <a:buSzPts val="1800"/>
              <a:buNone/>
              <a:defRPr/>
            </a:lvl1pPr>
            <a:lvl2pPr lvl="1" algn="l">
              <a:lnSpc>
                <a:spcPct val="100000"/>
              </a:lnSpc>
              <a:spcBef>
                <a:spcPts val="0"/>
              </a:spcBef>
              <a:spcAft>
                <a:spcPts val="0"/>
              </a:spcAft>
              <a:buClr>
                <a:srgbClr val="AF7B51"/>
              </a:buClr>
              <a:buSzPts val="1800"/>
              <a:buNone/>
              <a:defRPr/>
            </a:lvl2pPr>
            <a:lvl3pPr lvl="2" algn="l">
              <a:lnSpc>
                <a:spcPct val="100000"/>
              </a:lnSpc>
              <a:spcBef>
                <a:spcPts val="0"/>
              </a:spcBef>
              <a:spcAft>
                <a:spcPts val="0"/>
              </a:spcAft>
              <a:buClr>
                <a:srgbClr val="AF7B51"/>
              </a:buClr>
              <a:buSzPts val="1800"/>
              <a:buNone/>
              <a:defRPr/>
            </a:lvl3pPr>
            <a:lvl4pPr lvl="3" algn="l">
              <a:lnSpc>
                <a:spcPct val="100000"/>
              </a:lnSpc>
              <a:spcBef>
                <a:spcPts val="0"/>
              </a:spcBef>
              <a:spcAft>
                <a:spcPts val="0"/>
              </a:spcAft>
              <a:buClr>
                <a:srgbClr val="AF7B51"/>
              </a:buClr>
              <a:buSzPts val="1800"/>
              <a:buNone/>
              <a:defRPr/>
            </a:lvl4pPr>
            <a:lvl5pPr lvl="4" algn="l">
              <a:lnSpc>
                <a:spcPct val="100000"/>
              </a:lnSpc>
              <a:spcBef>
                <a:spcPts val="0"/>
              </a:spcBef>
              <a:spcAft>
                <a:spcPts val="0"/>
              </a:spcAft>
              <a:buClr>
                <a:srgbClr val="AF7B51"/>
              </a:buClr>
              <a:buSzPts val="1800"/>
              <a:buNone/>
              <a:defRPr/>
            </a:lvl5pPr>
            <a:lvl6pPr lvl="5" algn="l">
              <a:lnSpc>
                <a:spcPct val="100000"/>
              </a:lnSpc>
              <a:spcBef>
                <a:spcPts val="0"/>
              </a:spcBef>
              <a:spcAft>
                <a:spcPts val="0"/>
              </a:spcAft>
              <a:buClr>
                <a:srgbClr val="AF7B51"/>
              </a:buClr>
              <a:buSzPts val="1800"/>
              <a:buNone/>
              <a:defRPr/>
            </a:lvl6pPr>
            <a:lvl7pPr lvl="6" algn="l">
              <a:lnSpc>
                <a:spcPct val="100000"/>
              </a:lnSpc>
              <a:spcBef>
                <a:spcPts val="0"/>
              </a:spcBef>
              <a:spcAft>
                <a:spcPts val="0"/>
              </a:spcAft>
              <a:buClr>
                <a:srgbClr val="AF7B51"/>
              </a:buClr>
              <a:buSzPts val="1800"/>
              <a:buNone/>
              <a:defRPr/>
            </a:lvl7pPr>
            <a:lvl8pPr lvl="7" algn="l">
              <a:lnSpc>
                <a:spcPct val="100000"/>
              </a:lnSpc>
              <a:spcBef>
                <a:spcPts val="0"/>
              </a:spcBef>
              <a:spcAft>
                <a:spcPts val="0"/>
              </a:spcAft>
              <a:buClr>
                <a:srgbClr val="AF7B51"/>
              </a:buClr>
              <a:buSzPts val="1800"/>
              <a:buNone/>
              <a:defRPr/>
            </a:lvl8pPr>
            <a:lvl9pPr lvl="8" algn="l">
              <a:lnSpc>
                <a:spcPct val="100000"/>
              </a:lnSpc>
              <a:spcBef>
                <a:spcPts val="0"/>
              </a:spcBef>
              <a:spcAft>
                <a:spcPts val="0"/>
              </a:spcAft>
              <a:buClr>
                <a:srgbClr val="AF7B51"/>
              </a:buClr>
              <a:buSzPts val="1800"/>
              <a:buNone/>
              <a:defRPr/>
            </a:lvl9pPr>
          </a:lstStyle>
          <a:p>
            <a:endParaRPr/>
          </a:p>
        </p:txBody>
      </p:sp>
      <p:sp>
        <p:nvSpPr>
          <p:cNvPr id="91" name="Google Shape;91;p24"/>
          <p:cNvSpPr txBox="1">
            <a:spLocks noGrp="1"/>
          </p:cNvSpPr>
          <p:nvPr>
            <p:ph type="body" idx="1"/>
          </p:nvPr>
        </p:nvSpPr>
        <p:spPr>
          <a:xfrm>
            <a:off x="819150" y="1550700"/>
            <a:ext cx="5859901" cy="393601"/>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0"/>
              </a:spcBef>
              <a:spcAft>
                <a:spcPts val="0"/>
              </a:spcAft>
              <a:buClr>
                <a:srgbClr val="AF7B51"/>
              </a:buClr>
              <a:buSzPts val="1600"/>
              <a:buFont typeface="Calibri"/>
              <a:buNone/>
              <a:defRPr sz="1600">
                <a:solidFill>
                  <a:srgbClr val="AF7B51"/>
                </a:solidFill>
              </a:defRPr>
            </a:lvl1pPr>
            <a:lvl2pPr marL="914400" lvl="1" indent="-228600" algn="l">
              <a:lnSpc>
                <a:spcPct val="100000"/>
              </a:lnSpc>
              <a:spcBef>
                <a:spcPts val="0"/>
              </a:spcBef>
              <a:spcAft>
                <a:spcPts val="0"/>
              </a:spcAft>
              <a:buClr>
                <a:srgbClr val="AF7B51"/>
              </a:buClr>
              <a:buSzPts val="1600"/>
              <a:buFont typeface="Calibri"/>
              <a:buNone/>
              <a:defRPr sz="1600">
                <a:solidFill>
                  <a:srgbClr val="AF7B51"/>
                </a:solidFill>
              </a:defRPr>
            </a:lvl2pPr>
            <a:lvl3pPr marL="1371600" lvl="2" indent="-228600" algn="l">
              <a:lnSpc>
                <a:spcPct val="100000"/>
              </a:lnSpc>
              <a:spcBef>
                <a:spcPts val="0"/>
              </a:spcBef>
              <a:spcAft>
                <a:spcPts val="0"/>
              </a:spcAft>
              <a:buClr>
                <a:srgbClr val="AF7B51"/>
              </a:buClr>
              <a:buSzPts val="1600"/>
              <a:buFont typeface="Calibri"/>
              <a:buNone/>
              <a:defRPr sz="1600">
                <a:solidFill>
                  <a:srgbClr val="AF7B51"/>
                </a:solidFill>
              </a:defRPr>
            </a:lvl3pPr>
            <a:lvl4pPr marL="1828800" lvl="3" indent="-228600" algn="l">
              <a:lnSpc>
                <a:spcPct val="100000"/>
              </a:lnSpc>
              <a:spcBef>
                <a:spcPts val="0"/>
              </a:spcBef>
              <a:spcAft>
                <a:spcPts val="0"/>
              </a:spcAft>
              <a:buClr>
                <a:srgbClr val="AF7B51"/>
              </a:buClr>
              <a:buSzPts val="1600"/>
              <a:buFont typeface="Calibri"/>
              <a:buNone/>
              <a:defRPr sz="1600">
                <a:solidFill>
                  <a:srgbClr val="AF7B51"/>
                </a:solidFill>
              </a:defRPr>
            </a:lvl4pPr>
            <a:lvl5pPr marL="2286000" lvl="4" indent="-228600" algn="l">
              <a:lnSpc>
                <a:spcPct val="100000"/>
              </a:lnSpc>
              <a:spcBef>
                <a:spcPts val="0"/>
              </a:spcBef>
              <a:spcAft>
                <a:spcPts val="0"/>
              </a:spcAft>
              <a:buClr>
                <a:srgbClr val="AF7B51"/>
              </a:buClr>
              <a:buSzPts val="1600"/>
              <a:buFont typeface="Calibri"/>
              <a:buNone/>
              <a:defRPr sz="1600">
                <a:solidFill>
                  <a:srgbClr val="AF7B51"/>
                </a:solidFill>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92" name="Google Shape;92;p24"/>
          <p:cNvSpPr txBox="1">
            <a:spLocks noGrp="1"/>
          </p:cNvSpPr>
          <p:nvPr>
            <p:ph type="body" idx="2"/>
          </p:nvPr>
        </p:nvSpPr>
        <p:spPr>
          <a:xfrm>
            <a:off x="819150" y="2467049"/>
            <a:ext cx="5859901" cy="2095501"/>
          </a:xfrm>
          <a:prstGeom prst="rect">
            <a:avLst/>
          </a:prstGeom>
          <a:noFill/>
          <a:ln>
            <a:noFill/>
          </a:ln>
        </p:spPr>
        <p:txBody>
          <a:bodyPr spcFirstLastPara="1" wrap="square" lIns="91400" tIns="91400" rIns="91400" bIns="91400" anchor="t" anchorCtr="0">
            <a:norm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93" name="Google Shape;93;p24"/>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APTION_ONLY">
  <p:cSld name="CAPTION_ONLY">
    <p:bg>
      <p:bgPr>
        <a:solidFill>
          <a:schemeClr val="accent1"/>
        </a:solidFill>
        <a:effectLst/>
      </p:bgPr>
    </p:bg>
    <p:spTree>
      <p:nvGrpSpPr>
        <p:cNvPr id="1" name="Shape 94"/>
        <p:cNvGrpSpPr/>
        <p:nvPr/>
      </p:nvGrpSpPr>
      <p:grpSpPr>
        <a:xfrm>
          <a:off x="0" y="0"/>
          <a:ext cx="0" cy="0"/>
          <a:chOff x="0" y="0"/>
          <a:chExt cx="0" cy="0"/>
        </a:xfrm>
      </p:grpSpPr>
      <p:sp>
        <p:nvSpPr>
          <p:cNvPr id="95" name="Google Shape;95;p25"/>
          <p:cNvSpPr/>
          <p:nvPr/>
        </p:nvSpPr>
        <p:spPr>
          <a:xfrm>
            <a:off x="31" y="2824500"/>
            <a:ext cx="7370399" cy="2319000"/>
          </a:xfrm>
          <a:custGeom>
            <a:avLst/>
            <a:gdLst/>
            <a:ahLst/>
            <a:cxnLst/>
            <a:rect l="l" t="t" r="r" b="b"/>
            <a:pathLst>
              <a:path w="21600" h="21600" extrusionOk="0">
                <a:moveTo>
                  <a:pt x="0" y="21600"/>
                </a:moveTo>
                <a:lnTo>
                  <a:pt x="21600" y="21600"/>
                </a:lnTo>
                <a:lnTo>
                  <a:pt x="0" y="0"/>
                </a:lnTo>
                <a:close/>
              </a:path>
            </a:pathLst>
          </a:custGeom>
          <a:solidFill>
            <a:srgbClr val="D9D9D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6" name="Google Shape;96;p25"/>
          <p:cNvSpPr/>
          <p:nvPr/>
        </p:nvSpPr>
        <p:spPr>
          <a:xfrm flipH="1">
            <a:off x="3582599" y="1550700"/>
            <a:ext cx="5561401" cy="3592801"/>
          </a:xfrm>
          <a:custGeom>
            <a:avLst/>
            <a:gdLst/>
            <a:ahLst/>
            <a:cxnLst/>
            <a:rect l="l" t="t" r="r" b="b"/>
            <a:pathLst>
              <a:path w="21600" h="21600" extrusionOk="0">
                <a:moveTo>
                  <a:pt x="0" y="21600"/>
                </a:moveTo>
                <a:lnTo>
                  <a:pt x="21600" y="21600"/>
                </a:lnTo>
                <a:lnTo>
                  <a:pt x="0" y="0"/>
                </a:lnTo>
                <a:close/>
              </a:path>
            </a:pathLst>
          </a:custGeom>
          <a:solidFill>
            <a:srgbClr val="233A4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7" name="Google Shape;97;p25"/>
          <p:cNvSpPr/>
          <p:nvPr/>
        </p:nvSpPr>
        <p:spPr>
          <a:xfrm>
            <a:off x="203224" y="206250"/>
            <a:ext cx="8737502" cy="4731000"/>
          </a:xfrm>
          <a:prstGeom prst="rect">
            <a:avLst/>
          </a:prstGeom>
          <a:solidFill>
            <a:srgbClr val="FFFFFF"/>
          </a:solidFill>
          <a:ln>
            <a:noFill/>
          </a:ln>
          <a:effectLst>
            <a:outerShdw blurRad="228600" rotWithShape="0">
              <a:srgbClr val="000000">
                <a:alpha val="40000"/>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8" name="Google Shape;98;p25"/>
          <p:cNvSpPr txBox="1">
            <a:spLocks noGrp="1"/>
          </p:cNvSpPr>
          <p:nvPr>
            <p:ph type="body" idx="1"/>
          </p:nvPr>
        </p:nvSpPr>
        <p:spPr>
          <a:xfrm>
            <a:off x="328025" y="4163500"/>
            <a:ext cx="7415101" cy="605101"/>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0"/>
              </a:spcBef>
              <a:spcAft>
                <a:spcPts val="0"/>
              </a:spcAft>
              <a:buClr>
                <a:srgbClr val="233A44"/>
              </a:buClr>
              <a:buSzPts val="1800"/>
              <a:buNone/>
              <a:defRPr/>
            </a:lvl1pPr>
          </a:lstStyle>
          <a:p>
            <a:endParaRPr/>
          </a:p>
        </p:txBody>
      </p:sp>
      <p:sp>
        <p:nvSpPr>
          <p:cNvPr id="99" name="Google Shape;99;p25"/>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1pPr>
            <a:lvl2pPr marL="0" lvl="1"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2pPr>
            <a:lvl3pPr marL="0" lvl="2"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3pPr>
            <a:lvl4pPr marL="0" lvl="3"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4pPr>
            <a:lvl5pPr marL="0" lvl="4"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5pPr>
            <a:lvl6pPr marL="0" lvl="5"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6pPr>
            <a:lvl7pPr marL="0" lvl="6"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7pPr>
            <a:lvl8pPr marL="0" lvl="7"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8pPr>
            <a:lvl9pPr marL="0" lvl="8" indent="0" algn="r">
              <a:lnSpc>
                <a:spcPct val="100000"/>
              </a:lnSpc>
              <a:spcBef>
                <a:spcPts val="0"/>
              </a:spcBef>
              <a:spcAft>
                <a:spcPts val="0"/>
              </a:spcAft>
              <a:buClr>
                <a:srgbClr val="233A44"/>
              </a:buClr>
              <a:buSzPts val="1000"/>
              <a:buFont typeface="Nunito"/>
              <a:buNone/>
              <a:defRPr sz="1000">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3A44"/>
        </a:solidFill>
        <a:effectLst/>
      </p:bgPr>
    </p:bg>
    <p:spTree>
      <p:nvGrpSpPr>
        <p:cNvPr id="1" name="Shape 5"/>
        <p:cNvGrpSpPr/>
        <p:nvPr/>
      </p:nvGrpSpPr>
      <p:grpSpPr>
        <a:xfrm>
          <a:off x="0" y="0"/>
          <a:ext cx="0" cy="0"/>
          <a:chOff x="0" y="0"/>
          <a:chExt cx="0" cy="0"/>
        </a:xfrm>
      </p:grpSpPr>
      <p:sp>
        <p:nvSpPr>
          <p:cNvPr id="6" name="Google Shape;6;p16"/>
          <p:cNvSpPr/>
          <p:nvPr/>
        </p:nvSpPr>
        <p:spPr>
          <a:xfrm flipH="1">
            <a:off x="3582599" y="1550700"/>
            <a:ext cx="5561401" cy="3592801"/>
          </a:xfrm>
          <a:custGeom>
            <a:avLst/>
            <a:gdLst/>
            <a:ahLst/>
            <a:cxnLst/>
            <a:rect l="l" t="t" r="r" b="b"/>
            <a:pathLst>
              <a:path w="21600" h="21600" extrusionOk="0">
                <a:moveTo>
                  <a:pt x="0" y="21600"/>
                </a:moveTo>
                <a:lnTo>
                  <a:pt x="21600" y="21600"/>
                </a:lnTo>
                <a:lnTo>
                  <a:pt x="0" y="0"/>
                </a:lnTo>
                <a:close/>
              </a:path>
            </a:pathLst>
          </a:custGeom>
          <a:solidFill>
            <a:srgbClr val="D9D9D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 name="Google Shape;7;p16"/>
          <p:cNvSpPr/>
          <p:nvPr/>
        </p:nvSpPr>
        <p:spPr>
          <a:xfrm>
            <a:off x="31" y="2824500"/>
            <a:ext cx="7370399" cy="2319000"/>
          </a:xfrm>
          <a:custGeom>
            <a:avLst/>
            <a:gdLst/>
            <a:ahLst/>
            <a:cxnLst/>
            <a:rect l="l" t="t" r="r" b="b"/>
            <a:pathLst>
              <a:path w="21600" h="21600" extrusionOk="0">
                <a:moveTo>
                  <a:pt x="0" y="21600"/>
                </a:moveTo>
                <a:lnTo>
                  <a:pt x="21600" y="21600"/>
                </a:lnTo>
                <a:lnTo>
                  <a:pt x="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 name="Google Shape;8;p16"/>
          <p:cNvSpPr/>
          <p:nvPr/>
        </p:nvSpPr>
        <p:spPr>
          <a:xfrm>
            <a:off x="203224" y="206250"/>
            <a:ext cx="8737502" cy="4731000"/>
          </a:xfrm>
          <a:prstGeom prst="rect">
            <a:avLst/>
          </a:prstGeom>
          <a:solidFill>
            <a:srgbClr val="FFFFFF"/>
          </a:solidFill>
          <a:ln>
            <a:noFill/>
          </a:ln>
          <a:effectLst>
            <a:outerShdw blurRad="228600" rotWithShape="0">
              <a:srgbClr val="000000">
                <a:alpha val="40000"/>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 name="Google Shape;9;p16"/>
          <p:cNvSpPr txBox="1">
            <a:spLocks noGrp="1"/>
          </p:cNvSpPr>
          <p:nvPr>
            <p:ph type="title"/>
          </p:nvPr>
        </p:nvSpPr>
        <p:spPr>
          <a:xfrm>
            <a:off x="819150" y="845600"/>
            <a:ext cx="7505700" cy="954601"/>
          </a:xfrm>
          <a:prstGeom prst="rect">
            <a:avLst/>
          </a:prstGeom>
          <a:noFill/>
          <a:ln>
            <a:noFill/>
          </a:ln>
        </p:spPr>
        <p:txBody>
          <a:bodyPr spcFirstLastPara="1" wrap="square" lIns="91400" tIns="91400" rIns="91400" bIns="91400" anchor="t" anchorCtr="0">
            <a:normAutofit/>
          </a:bodyPr>
          <a:lstStyle>
            <a:lvl1pPr marR="0" lvl="0"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1pPr>
            <a:lvl2pPr marR="0" lvl="1"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2pPr>
            <a:lvl3pPr marR="0" lvl="2"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3pPr>
            <a:lvl4pPr marR="0" lvl="3"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4pPr>
            <a:lvl5pPr marR="0" lvl="4"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5pPr>
            <a:lvl6pPr marR="0" lvl="5"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6pPr>
            <a:lvl7pPr marR="0" lvl="6"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7pPr>
            <a:lvl8pPr marR="0" lvl="7"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8pPr>
            <a:lvl9pPr marR="0" lvl="8" algn="l" rtl="0">
              <a:lnSpc>
                <a:spcPct val="100000"/>
              </a:lnSpc>
              <a:spcBef>
                <a:spcPts val="0"/>
              </a:spcBef>
              <a:spcAft>
                <a:spcPts val="0"/>
              </a:spcAft>
              <a:buClr>
                <a:srgbClr val="AF7B51"/>
              </a:buClr>
              <a:buSzPts val="3000"/>
              <a:buFont typeface="Nunito"/>
              <a:buNone/>
              <a:defRPr sz="3000" b="0" i="0" u="none" strike="noStrike" cap="none">
                <a:solidFill>
                  <a:srgbClr val="AF7B51"/>
                </a:solidFill>
                <a:latin typeface="Nunito"/>
                <a:ea typeface="Nunito"/>
                <a:cs typeface="Nunito"/>
                <a:sym typeface="Nunito"/>
              </a:defRPr>
            </a:lvl9pPr>
          </a:lstStyle>
          <a:p>
            <a:endParaRPr/>
          </a:p>
        </p:txBody>
      </p:sp>
      <p:sp>
        <p:nvSpPr>
          <p:cNvPr id="10" name="Google Shape;10;p16"/>
          <p:cNvSpPr txBox="1">
            <a:spLocks noGrp="1"/>
          </p:cNvSpPr>
          <p:nvPr>
            <p:ph type="body" idx="1"/>
          </p:nvPr>
        </p:nvSpPr>
        <p:spPr>
          <a:xfrm>
            <a:off x="457200" y="1200150"/>
            <a:ext cx="8229600" cy="3394472"/>
          </a:xfrm>
          <a:prstGeom prst="rect">
            <a:avLst/>
          </a:prstGeom>
          <a:noFill/>
          <a:ln>
            <a:noFill/>
          </a:ln>
        </p:spPr>
        <p:txBody>
          <a:bodyPr spcFirstLastPara="1" wrap="square" lIns="91400" tIns="91400" rIns="91400" bIns="91400" anchor="t" anchorCtr="0">
            <a:noAutofit/>
          </a:bodyPr>
          <a:lstStyle>
            <a:lvl1pPr marL="457200" marR="0" lvl="0"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1pPr>
            <a:lvl2pPr marL="914400" marR="0" lvl="1"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2pPr>
            <a:lvl3pPr marL="1371600" marR="0" lvl="2"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3pPr>
            <a:lvl4pPr marL="1828800" marR="0" lvl="3"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4pPr>
            <a:lvl5pPr marL="2286000" marR="0" lvl="4"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5pPr>
            <a:lvl6pPr marL="2743200" marR="0" lvl="5"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6pPr>
            <a:lvl7pPr marL="3200400" marR="0" lvl="6"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7pPr>
            <a:lvl8pPr marL="3657600" marR="0" lvl="7"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8pPr>
            <a:lvl9pPr marL="4114800" marR="0" lvl="8" indent="-311150" algn="l" rtl="0">
              <a:lnSpc>
                <a:spcPct val="115000"/>
              </a:lnSpc>
              <a:spcBef>
                <a:spcPts val="0"/>
              </a:spcBef>
              <a:spcAft>
                <a:spcPts val="0"/>
              </a:spcAft>
              <a:buClr>
                <a:srgbClr val="233A44"/>
              </a:buClr>
              <a:buSzPts val="1300"/>
              <a:buFont typeface="Calibri"/>
              <a:buChar char="■"/>
              <a:defRPr sz="1300" b="0" i="0" u="none" strike="noStrike" cap="none">
                <a:solidFill>
                  <a:srgbClr val="233A44"/>
                </a:solidFill>
                <a:latin typeface="Calibri"/>
                <a:ea typeface="Calibri"/>
                <a:cs typeface="Calibri"/>
                <a:sym typeface="Calibri"/>
              </a:defRPr>
            </a:lvl9pPr>
          </a:lstStyle>
          <a:p>
            <a:endParaRPr/>
          </a:p>
        </p:txBody>
      </p:sp>
      <p:sp>
        <p:nvSpPr>
          <p:cNvPr id="11" name="Google Shape;11;p16"/>
          <p:cNvSpPr txBox="1">
            <a:spLocks noGrp="1"/>
          </p:cNvSpPr>
          <p:nvPr>
            <p:ph type="sldNum" idx="12"/>
          </p:nvPr>
        </p:nvSpPr>
        <p:spPr>
          <a:xfrm>
            <a:off x="8602621" y="4572843"/>
            <a:ext cx="336814" cy="335251"/>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1pPr>
            <a:lvl2pPr marL="0" marR="0" lvl="1"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2pPr>
            <a:lvl3pPr marL="0" marR="0" lvl="2"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3pPr>
            <a:lvl4pPr marL="0" marR="0" lvl="3"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4pPr>
            <a:lvl5pPr marL="0" marR="0" lvl="4"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5pPr>
            <a:lvl6pPr marL="0" marR="0" lvl="5"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6pPr>
            <a:lvl7pPr marL="0" marR="0" lvl="6"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7pPr>
            <a:lvl8pPr marL="0" marR="0" lvl="7"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8pPr>
            <a:lvl9pPr marL="0" marR="0" lvl="8" indent="0" algn="r" rtl="0">
              <a:lnSpc>
                <a:spcPct val="100000"/>
              </a:lnSpc>
              <a:spcBef>
                <a:spcPts val="0"/>
              </a:spcBef>
              <a:spcAft>
                <a:spcPts val="0"/>
              </a:spcAft>
              <a:buClr>
                <a:srgbClr val="233A44"/>
              </a:buClr>
              <a:buSzPts val="1000"/>
              <a:buFont typeface="Nunito"/>
              <a:buNone/>
              <a:defRPr sz="1000" b="0" i="0" u="none" strike="noStrike" cap="none">
                <a:solidFill>
                  <a:srgbClr val="233A44"/>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raussfoundation.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admin@strauss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ctrTitle" idx="4294967295"/>
          </p:nvPr>
        </p:nvSpPr>
        <p:spPr>
          <a:xfrm>
            <a:off x="1891352" y="2251958"/>
            <a:ext cx="5361302" cy="1448101"/>
          </a:xfrm>
          <a:prstGeom prst="rect">
            <a:avLst/>
          </a:prstGeom>
          <a:noFill/>
          <a:ln>
            <a:noFill/>
          </a:ln>
        </p:spPr>
        <p:txBody>
          <a:bodyPr spcFirstLastPara="1" wrap="square" lIns="91400" tIns="91400" rIns="91400" bIns="91400" anchor="ctr" anchorCtr="0">
            <a:normAutofit/>
          </a:bodyPr>
          <a:lstStyle/>
          <a:p>
            <a:pPr marL="0" marR="0" lvl="0" indent="0" algn="ctr" rtl="0">
              <a:lnSpc>
                <a:spcPct val="100000"/>
              </a:lnSpc>
              <a:spcBef>
                <a:spcPts val="0"/>
              </a:spcBef>
              <a:spcAft>
                <a:spcPts val="0"/>
              </a:spcAft>
              <a:buClr>
                <a:srgbClr val="AF7B51"/>
              </a:buClr>
              <a:buSzPts val="3800"/>
              <a:buFont typeface="Nunito"/>
              <a:buNone/>
            </a:pPr>
            <a:r>
              <a:rPr lang="en-US" sz="3800" b="0" i="0" u="none" strike="noStrike" cap="none" dirty="0">
                <a:solidFill>
                  <a:srgbClr val="AF7B51"/>
                </a:solidFill>
                <a:latin typeface="Nunito"/>
                <a:ea typeface="Nunito"/>
                <a:cs typeface="Nunito"/>
                <a:sym typeface="Nunito"/>
              </a:rPr>
              <a:t>2026-27 Scholarship Informational Webinar</a:t>
            </a:r>
            <a:endParaRPr dirty="0"/>
          </a:p>
        </p:txBody>
      </p:sp>
      <p:sp>
        <p:nvSpPr>
          <p:cNvPr id="120" name="Google Shape;120;p1"/>
          <p:cNvSpPr txBox="1">
            <a:spLocks noGrp="1"/>
          </p:cNvSpPr>
          <p:nvPr>
            <p:ph type="subTitle" idx="4294967295"/>
          </p:nvPr>
        </p:nvSpPr>
        <p:spPr>
          <a:xfrm>
            <a:off x="1858699" y="3641757"/>
            <a:ext cx="5361301" cy="522600"/>
          </a:xfrm>
          <a:prstGeom prst="rect">
            <a:avLst/>
          </a:prstGeom>
          <a:noFill/>
          <a:ln>
            <a:noFill/>
          </a:ln>
        </p:spPr>
        <p:txBody>
          <a:bodyPr spcFirstLastPara="1" wrap="square" lIns="91400" tIns="91400" rIns="91400" bIns="91400" anchor="t" anchorCtr="0">
            <a:normAutofit/>
          </a:bodyPr>
          <a:lstStyle/>
          <a:p>
            <a:pPr marL="0" marR="0" lvl="0" indent="0" algn="ctr" rtl="0">
              <a:lnSpc>
                <a:spcPct val="100000"/>
              </a:lnSpc>
              <a:spcBef>
                <a:spcPts val="0"/>
              </a:spcBef>
              <a:spcAft>
                <a:spcPts val="0"/>
              </a:spcAft>
              <a:buClr>
                <a:srgbClr val="AF7B51"/>
              </a:buClr>
              <a:buSzPts val="1600"/>
              <a:buFont typeface="Calibri"/>
              <a:buNone/>
            </a:pPr>
            <a:r>
              <a:rPr lang="en-US" sz="1600" b="0" i="0" u="none" strike="noStrike" cap="none" dirty="0">
                <a:solidFill>
                  <a:srgbClr val="AF7B51"/>
                </a:solidFill>
                <a:latin typeface="Calibri"/>
                <a:ea typeface="Calibri"/>
                <a:cs typeface="Calibri"/>
                <a:sym typeface="Calibri"/>
              </a:rPr>
              <a:t>October </a:t>
            </a:r>
            <a:r>
              <a:rPr lang="en-US" sz="1600" dirty="0">
                <a:solidFill>
                  <a:srgbClr val="AF7B51"/>
                </a:solidFill>
              </a:rPr>
              <a:t>21</a:t>
            </a:r>
            <a:r>
              <a:rPr lang="en-US" sz="1600" b="0" i="0" u="none" strike="noStrike" cap="none" dirty="0">
                <a:solidFill>
                  <a:srgbClr val="AF7B51"/>
                </a:solidFill>
                <a:latin typeface="Calibri"/>
                <a:ea typeface="Calibri"/>
                <a:cs typeface="Calibri"/>
                <a:sym typeface="Calibri"/>
              </a:rPr>
              <a:t>, 2026</a:t>
            </a:r>
            <a:endParaRPr dirty="0"/>
          </a:p>
        </p:txBody>
      </p:sp>
      <p:pic>
        <p:nvPicPr>
          <p:cNvPr id="121" name="Google Shape;121;p1" descr="Google Shape;130;p13"/>
          <p:cNvPicPr preferRelativeResize="0"/>
          <p:nvPr/>
        </p:nvPicPr>
        <p:blipFill rotWithShape="1">
          <a:blip r:embed="rId3">
            <a:alphaModFix/>
          </a:blip>
          <a:srcRect/>
          <a:stretch/>
        </p:blipFill>
        <p:spPr>
          <a:xfrm>
            <a:off x="2960099" y="623374"/>
            <a:ext cx="3223783" cy="14481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body" idx="1"/>
          </p:nvPr>
        </p:nvSpPr>
        <p:spPr>
          <a:xfrm>
            <a:off x="4145850" y="188449"/>
            <a:ext cx="4766701" cy="3902102"/>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SzPts val="1600"/>
              <a:buNone/>
            </a:pPr>
            <a:r>
              <a:rPr lang="en-US"/>
              <a:t>Eli Winkelman, 2006 Strauss Scholar - Scripps College</a:t>
            </a:r>
            <a:endParaRPr/>
          </a:p>
          <a:p>
            <a:pPr marL="0" lvl="0" indent="0" algn="l" rtl="0">
              <a:lnSpc>
                <a:spcPct val="115000"/>
              </a:lnSpc>
              <a:spcBef>
                <a:spcPts val="1600"/>
              </a:spcBef>
              <a:spcAft>
                <a:spcPts val="0"/>
              </a:spcAft>
              <a:buSzPts val="1600"/>
              <a:buNone/>
            </a:pPr>
            <a:r>
              <a:rPr lang="en-US"/>
              <a:t>Challah For Hunger </a:t>
            </a:r>
            <a:endParaRPr/>
          </a:p>
          <a:p>
            <a:pPr marL="0" lvl="0" indent="0" algn="l" rtl="0">
              <a:lnSpc>
                <a:spcPct val="115000"/>
              </a:lnSpc>
              <a:spcBef>
                <a:spcPts val="1600"/>
              </a:spcBef>
              <a:spcAft>
                <a:spcPts val="0"/>
              </a:spcAft>
              <a:buSzPts val="1700"/>
              <a:buNone/>
            </a:pPr>
            <a:r>
              <a:rPr lang="en-US"/>
              <a:t>Baking Challah bread in community and selling it, Eli’s organization raised awareness of the horrific conditions in the Darfur area of Sudan. They donated the proceeds to relief efforts for people starving in the region, offering  discounts to students who wrote a postcard to their representatives in Congress.</a:t>
            </a:r>
            <a:endParaRPr/>
          </a:p>
        </p:txBody>
      </p:sp>
      <p:pic>
        <p:nvPicPr>
          <p:cNvPr id="188" name="Google Shape;188;p9" descr="Google Shape;188;p22"/>
          <p:cNvPicPr preferRelativeResize="0"/>
          <p:nvPr/>
        </p:nvPicPr>
        <p:blipFill rotWithShape="1">
          <a:blip r:embed="rId3">
            <a:alphaModFix/>
          </a:blip>
          <a:srcRect/>
          <a:stretch/>
        </p:blipFill>
        <p:spPr>
          <a:xfrm>
            <a:off x="402599" y="260499"/>
            <a:ext cx="3688576" cy="46225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1edcb4664c_0_7"/>
          <p:cNvSpPr txBox="1">
            <a:spLocks noGrp="1"/>
          </p:cNvSpPr>
          <p:nvPr>
            <p:ph type="title"/>
          </p:nvPr>
        </p:nvSpPr>
        <p:spPr>
          <a:xfrm>
            <a:off x="4114975" y="780278"/>
            <a:ext cx="4229700" cy="798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1584"/>
              <a:buFont typeface="Calibri"/>
              <a:buNone/>
            </a:pPr>
            <a:r>
              <a:rPr lang="en-US" sz="1584">
                <a:latin typeface="Calibri"/>
                <a:ea typeface="Calibri"/>
                <a:cs typeface="Calibri"/>
                <a:sym typeface="Calibri"/>
              </a:rPr>
              <a:t>Facilitating Creative Healing for Forgotten Families</a:t>
            </a:r>
            <a:endParaRPr/>
          </a:p>
        </p:txBody>
      </p:sp>
      <p:sp>
        <p:nvSpPr>
          <p:cNvPr id="194" name="Google Shape;194;g31edcb4664c_0_7"/>
          <p:cNvSpPr txBox="1"/>
          <p:nvPr/>
        </p:nvSpPr>
        <p:spPr>
          <a:xfrm rot="-217">
            <a:off x="4114974" y="455993"/>
            <a:ext cx="4749900" cy="4308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a:latin typeface="Calibri"/>
                <a:ea typeface="Calibri"/>
                <a:cs typeface="Calibri"/>
                <a:sym typeface="Calibri"/>
              </a:rPr>
              <a:t>Jasmine Young-Lynch</a:t>
            </a:r>
            <a:r>
              <a:rPr lang="en-US" sz="1600" b="0" i="0" u="none" strike="noStrike" cap="none">
                <a:solidFill>
                  <a:srgbClr val="000000"/>
                </a:solidFill>
                <a:latin typeface="Calibri"/>
                <a:ea typeface="Calibri"/>
                <a:cs typeface="Calibri"/>
                <a:sym typeface="Calibri"/>
              </a:rPr>
              <a:t>, 2</a:t>
            </a:r>
            <a:r>
              <a:rPr lang="en-US" sz="1600">
                <a:latin typeface="Calibri"/>
                <a:ea typeface="Calibri"/>
                <a:cs typeface="Calibri"/>
                <a:sym typeface="Calibri"/>
              </a:rPr>
              <a:t>023 </a:t>
            </a:r>
            <a:r>
              <a:rPr lang="en-US" sz="1600" b="0" i="0" u="none" strike="noStrike" cap="none">
                <a:solidFill>
                  <a:srgbClr val="000000"/>
                </a:solidFill>
                <a:latin typeface="Calibri"/>
                <a:ea typeface="Calibri"/>
                <a:cs typeface="Calibri"/>
                <a:sym typeface="Calibri"/>
              </a:rPr>
              <a:t>Scholar </a:t>
            </a:r>
            <a:r>
              <a:rPr lang="en-US" sz="1600">
                <a:latin typeface="Calibri"/>
                <a:ea typeface="Calibri"/>
                <a:cs typeface="Calibri"/>
                <a:sym typeface="Calibri"/>
              </a:rPr>
              <a:t>- Pomona College</a:t>
            </a:r>
            <a:endParaRPr/>
          </a:p>
        </p:txBody>
      </p:sp>
      <p:pic>
        <p:nvPicPr>
          <p:cNvPr id="195" name="Google Shape;195;g31edcb4664c_0_7"/>
          <p:cNvPicPr preferRelativeResize="0"/>
          <p:nvPr/>
        </p:nvPicPr>
        <p:blipFill>
          <a:blip r:embed="rId3">
            <a:alphaModFix/>
          </a:blip>
          <a:stretch>
            <a:fillRect/>
          </a:stretch>
        </p:blipFill>
        <p:spPr>
          <a:xfrm>
            <a:off x="304800" y="455838"/>
            <a:ext cx="3810175" cy="3810175"/>
          </a:xfrm>
          <a:prstGeom prst="rect">
            <a:avLst/>
          </a:prstGeom>
          <a:noFill/>
          <a:ln>
            <a:noFill/>
          </a:ln>
        </p:spPr>
      </p:pic>
      <p:pic>
        <p:nvPicPr>
          <p:cNvPr id="196" name="Google Shape;196;g31edcb4664c_0_7"/>
          <p:cNvPicPr preferRelativeResize="0"/>
          <p:nvPr/>
        </p:nvPicPr>
        <p:blipFill rotWithShape="1">
          <a:blip r:embed="rId4">
            <a:alphaModFix/>
          </a:blip>
          <a:srcRect l="8228" t="3077" r="12425" b="15069"/>
          <a:stretch/>
        </p:blipFill>
        <p:spPr>
          <a:xfrm>
            <a:off x="4230950" y="1481425"/>
            <a:ext cx="2304700" cy="1860675"/>
          </a:xfrm>
          <a:prstGeom prst="rect">
            <a:avLst/>
          </a:prstGeom>
          <a:noFill/>
          <a:ln>
            <a:noFill/>
          </a:ln>
        </p:spPr>
      </p:pic>
      <p:pic>
        <p:nvPicPr>
          <p:cNvPr id="197" name="Google Shape;197;g31edcb4664c_0_7"/>
          <p:cNvPicPr preferRelativeResize="0"/>
          <p:nvPr/>
        </p:nvPicPr>
        <p:blipFill>
          <a:blip r:embed="rId5">
            <a:alphaModFix/>
          </a:blip>
          <a:stretch>
            <a:fillRect/>
          </a:stretch>
        </p:blipFill>
        <p:spPr>
          <a:xfrm>
            <a:off x="6211000" y="2785450"/>
            <a:ext cx="2543600" cy="1990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txBox="1">
            <a:spLocks noGrp="1"/>
          </p:cNvSpPr>
          <p:nvPr>
            <p:ph type="title"/>
          </p:nvPr>
        </p:nvSpPr>
        <p:spPr>
          <a:xfrm>
            <a:off x="4114975" y="780278"/>
            <a:ext cx="4229700" cy="798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1584"/>
              <a:buFont typeface="Calibri"/>
              <a:buNone/>
            </a:pPr>
            <a:r>
              <a:rPr lang="en-US" sz="1584">
                <a:latin typeface="Calibri"/>
                <a:ea typeface="Calibri"/>
                <a:cs typeface="Calibri"/>
                <a:sym typeface="Calibri"/>
              </a:rPr>
              <a:t>Santanero Voter Initiative: </a:t>
            </a:r>
            <a:endParaRPr sz="1584">
              <a:latin typeface="Calibri"/>
              <a:ea typeface="Calibri"/>
              <a:cs typeface="Calibri"/>
              <a:sym typeface="Calibri"/>
            </a:endParaRPr>
          </a:p>
          <a:p>
            <a:pPr marL="0" lvl="0" indent="0" algn="l" rtl="0">
              <a:lnSpc>
                <a:spcPct val="100000"/>
              </a:lnSpc>
              <a:spcBef>
                <a:spcPts val="0"/>
              </a:spcBef>
              <a:spcAft>
                <a:spcPts val="0"/>
              </a:spcAft>
              <a:buClr>
                <a:srgbClr val="AF7B51"/>
              </a:buClr>
              <a:buSzPts val="1584"/>
              <a:buFont typeface="Calibri"/>
              <a:buNone/>
            </a:pPr>
            <a:r>
              <a:rPr lang="en-US" sz="1584">
                <a:latin typeface="Calibri"/>
                <a:ea typeface="Calibri"/>
                <a:cs typeface="Calibri"/>
                <a:sym typeface="Calibri"/>
              </a:rPr>
              <a:t>Uplifting Latino Youth Voices in Santa Ana</a:t>
            </a:r>
            <a:endParaRPr/>
          </a:p>
        </p:txBody>
      </p:sp>
      <p:sp>
        <p:nvSpPr>
          <p:cNvPr id="217" name="Google Shape;217;p12"/>
          <p:cNvSpPr txBox="1"/>
          <p:nvPr/>
        </p:nvSpPr>
        <p:spPr>
          <a:xfrm rot="-230">
            <a:off x="4114985" y="456001"/>
            <a:ext cx="4487100" cy="4308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a:latin typeface="Calibri"/>
                <a:ea typeface="Calibri"/>
                <a:cs typeface="Calibri"/>
                <a:sym typeface="Calibri"/>
              </a:rPr>
              <a:t>Diego Sarmiento</a:t>
            </a:r>
            <a:r>
              <a:rPr lang="en-US" sz="1600" b="0" i="0" u="none" strike="noStrike" cap="none">
                <a:solidFill>
                  <a:srgbClr val="000000"/>
                </a:solidFill>
                <a:latin typeface="Calibri"/>
                <a:ea typeface="Calibri"/>
                <a:cs typeface="Calibri"/>
                <a:sym typeface="Calibri"/>
              </a:rPr>
              <a:t>, 2</a:t>
            </a:r>
            <a:r>
              <a:rPr lang="en-US" sz="1600">
                <a:latin typeface="Calibri"/>
                <a:ea typeface="Calibri"/>
                <a:cs typeface="Calibri"/>
                <a:sym typeface="Calibri"/>
              </a:rPr>
              <a:t>024 </a:t>
            </a:r>
            <a:r>
              <a:rPr lang="en-US" sz="1600" b="0" i="0" u="none" strike="noStrike" cap="none">
                <a:solidFill>
                  <a:srgbClr val="000000"/>
                </a:solidFill>
                <a:latin typeface="Calibri"/>
                <a:ea typeface="Calibri"/>
                <a:cs typeface="Calibri"/>
                <a:sym typeface="Calibri"/>
              </a:rPr>
              <a:t>Scholar - UC</a:t>
            </a:r>
            <a:r>
              <a:rPr lang="en-US" sz="1600">
                <a:latin typeface="Calibri"/>
                <a:ea typeface="Calibri"/>
                <a:cs typeface="Calibri"/>
                <a:sym typeface="Calibri"/>
              </a:rPr>
              <a:t>LA</a:t>
            </a:r>
            <a:endParaRPr/>
          </a:p>
        </p:txBody>
      </p:sp>
      <p:pic>
        <p:nvPicPr>
          <p:cNvPr id="218" name="Google Shape;218;p12"/>
          <p:cNvPicPr preferRelativeResize="0"/>
          <p:nvPr/>
        </p:nvPicPr>
        <p:blipFill>
          <a:blip r:embed="rId3">
            <a:alphaModFix/>
          </a:blip>
          <a:stretch>
            <a:fillRect/>
          </a:stretch>
        </p:blipFill>
        <p:spPr>
          <a:xfrm>
            <a:off x="4241100" y="1495326"/>
            <a:ext cx="3810175" cy="3210148"/>
          </a:xfrm>
          <a:prstGeom prst="rect">
            <a:avLst/>
          </a:prstGeom>
          <a:noFill/>
          <a:ln>
            <a:noFill/>
          </a:ln>
        </p:spPr>
      </p:pic>
      <p:pic>
        <p:nvPicPr>
          <p:cNvPr id="219" name="Google Shape;219;p12"/>
          <p:cNvPicPr preferRelativeResize="0"/>
          <p:nvPr/>
        </p:nvPicPr>
        <p:blipFill rotWithShape="1">
          <a:blip r:embed="rId4">
            <a:alphaModFix/>
          </a:blip>
          <a:srcRect t="16950"/>
          <a:stretch/>
        </p:blipFill>
        <p:spPr>
          <a:xfrm>
            <a:off x="374149" y="620200"/>
            <a:ext cx="3689177" cy="4085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title"/>
          </p:nvPr>
        </p:nvSpPr>
        <p:spPr>
          <a:xfrm>
            <a:off x="819150" y="8456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r>
              <a:rPr lang="en-US" sz="3000" b="0" i="0" u="none" strike="noStrike" cap="none">
                <a:solidFill>
                  <a:srgbClr val="AF7B51"/>
                </a:solidFill>
                <a:latin typeface="Nunito"/>
                <a:ea typeface="Nunito"/>
                <a:cs typeface="Nunito"/>
                <a:sym typeface="Nunito"/>
              </a:rPr>
              <a:t>What’s In the Project Proposal?</a:t>
            </a:r>
            <a:endParaRPr/>
          </a:p>
        </p:txBody>
      </p:sp>
      <p:sp>
        <p:nvSpPr>
          <p:cNvPr id="225" name="Google Shape;225;p13"/>
          <p:cNvSpPr txBox="1">
            <a:spLocks noGrp="1"/>
          </p:cNvSpPr>
          <p:nvPr>
            <p:ph type="body" idx="1"/>
          </p:nvPr>
        </p:nvSpPr>
        <p:spPr>
          <a:xfrm>
            <a:off x="472150" y="1466699"/>
            <a:ext cx="7852799" cy="3245702"/>
          </a:xfrm>
          <a:prstGeom prst="rect">
            <a:avLst/>
          </a:prstGeom>
          <a:noFill/>
          <a:ln>
            <a:noFill/>
          </a:ln>
        </p:spPr>
        <p:txBody>
          <a:bodyPr spcFirstLastPara="1" wrap="square" lIns="91400" tIns="91400" rIns="91400" bIns="91400" anchor="t" anchorCtr="0">
            <a:normAutofit/>
          </a:bodyPr>
          <a:lstStyle/>
          <a:p>
            <a:pPr marL="457200" lvl="0" indent="-323850" algn="l" rtl="0">
              <a:lnSpc>
                <a:spcPct val="115000"/>
              </a:lnSpc>
              <a:spcBef>
                <a:spcPts val="0"/>
              </a:spcBef>
              <a:spcAft>
                <a:spcPts val="0"/>
              </a:spcAft>
              <a:buClr>
                <a:schemeClr val="accent5"/>
              </a:buClr>
              <a:buSzPts val="1500"/>
              <a:buChar char="➢"/>
            </a:pPr>
            <a:r>
              <a:rPr lang="en-US"/>
              <a:t>Explain the social change or service objective, and your innovative means to achieve it.</a:t>
            </a:r>
            <a:endParaRPr/>
          </a:p>
          <a:p>
            <a:pPr marL="457200" lvl="0" indent="-323850" algn="l" rtl="0">
              <a:lnSpc>
                <a:spcPct val="115000"/>
              </a:lnSpc>
              <a:spcBef>
                <a:spcPts val="0"/>
              </a:spcBef>
              <a:spcAft>
                <a:spcPts val="0"/>
              </a:spcAft>
              <a:buClr>
                <a:schemeClr val="accent5"/>
              </a:buClr>
              <a:buSzPts val="1500"/>
              <a:buChar char="➢"/>
            </a:pPr>
            <a:r>
              <a:rPr lang="en-US"/>
              <a:t>Provide a plan and timeline which covers the academic year until April--rather than summer- only activities or projects involving one day events.</a:t>
            </a:r>
            <a:endParaRPr/>
          </a:p>
          <a:p>
            <a:pPr marL="457200" lvl="0" indent="-323850" algn="l" rtl="0">
              <a:lnSpc>
                <a:spcPct val="115000"/>
              </a:lnSpc>
              <a:spcBef>
                <a:spcPts val="0"/>
              </a:spcBef>
              <a:spcAft>
                <a:spcPts val="0"/>
              </a:spcAft>
              <a:buClr>
                <a:schemeClr val="accent5"/>
              </a:buClr>
              <a:buSzPts val="1500"/>
              <a:buChar char="➢"/>
            </a:pPr>
            <a:r>
              <a:rPr lang="en-US"/>
              <a:t>Provide a plan to mobilize others in the program; younger students will ensure sustainability.</a:t>
            </a:r>
            <a:endParaRPr/>
          </a:p>
          <a:p>
            <a:pPr marL="457200" lvl="0" indent="-323850" algn="l" rtl="0">
              <a:lnSpc>
                <a:spcPct val="115000"/>
              </a:lnSpc>
              <a:spcBef>
                <a:spcPts val="0"/>
              </a:spcBef>
              <a:spcAft>
                <a:spcPts val="0"/>
              </a:spcAft>
              <a:buClr>
                <a:schemeClr val="accent5"/>
              </a:buClr>
              <a:buSzPts val="1500"/>
              <a:buChar char="➢"/>
            </a:pPr>
            <a:r>
              <a:rPr lang="en-US"/>
              <a:t>If undertaken with a partner organization, outline the mutual agreement reached and provide a verification letter.</a:t>
            </a:r>
            <a:endParaRPr/>
          </a:p>
          <a:p>
            <a:pPr marL="457200" lvl="0" indent="-323850" algn="l" rtl="0">
              <a:lnSpc>
                <a:spcPct val="115000"/>
              </a:lnSpc>
              <a:spcBef>
                <a:spcPts val="0"/>
              </a:spcBef>
              <a:spcAft>
                <a:spcPts val="0"/>
              </a:spcAft>
              <a:buClr>
                <a:schemeClr val="accent5"/>
              </a:buClr>
              <a:buSzPts val="1500"/>
              <a:buChar char="➢"/>
            </a:pPr>
            <a:r>
              <a:rPr lang="en-US"/>
              <a:t>Explain how you will measure success, i.e. the number of people impacted, the number of students mobilized, the results produced.</a:t>
            </a:r>
            <a:endParaRPr/>
          </a:p>
          <a:p>
            <a:pPr marL="457200" lvl="0" indent="-323850" algn="l" rtl="0">
              <a:lnSpc>
                <a:spcPct val="115000"/>
              </a:lnSpc>
              <a:spcBef>
                <a:spcPts val="0"/>
              </a:spcBef>
              <a:spcAft>
                <a:spcPts val="0"/>
              </a:spcAft>
              <a:buClr>
                <a:schemeClr val="accent5"/>
              </a:buClr>
              <a:buSzPts val="1500"/>
              <a:buChar char="➢"/>
            </a:pPr>
            <a:r>
              <a:rPr lang="en-US"/>
              <a:t>Have a plan to ensure sustainability of the program.</a:t>
            </a:r>
            <a:endParaRPr/>
          </a:p>
          <a:p>
            <a:pPr marL="457200" lvl="0" indent="-323850" algn="just" rtl="0">
              <a:lnSpc>
                <a:spcPct val="115000"/>
              </a:lnSpc>
              <a:spcBef>
                <a:spcPts val="0"/>
              </a:spcBef>
              <a:spcAft>
                <a:spcPts val="0"/>
              </a:spcAft>
              <a:buClr>
                <a:schemeClr val="accent5"/>
              </a:buClr>
              <a:buSzPts val="1500"/>
              <a:buChar char="➢"/>
            </a:pPr>
            <a:r>
              <a:rPr lang="en-US"/>
              <a:t>Have a budget of $15,000, which includes up to $7,000 in Scholarship and at least $8,000 for project expenses.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a:off x="819150" y="3944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r>
              <a:rPr lang="en-US" sz="3000" b="0" i="0" u="none" strike="noStrike" cap="none">
                <a:solidFill>
                  <a:srgbClr val="AF7B51"/>
                </a:solidFill>
                <a:latin typeface="Nunito"/>
                <a:ea typeface="Nunito"/>
                <a:cs typeface="Nunito"/>
                <a:sym typeface="Nunito"/>
              </a:rPr>
              <a:t>What Projects Impress Us?</a:t>
            </a:r>
            <a:endParaRPr/>
          </a:p>
        </p:txBody>
      </p:sp>
      <p:sp>
        <p:nvSpPr>
          <p:cNvPr id="231" name="Google Shape;231;p14"/>
          <p:cNvSpPr txBox="1">
            <a:spLocks noGrp="1"/>
          </p:cNvSpPr>
          <p:nvPr>
            <p:ph type="body" idx="1"/>
          </p:nvPr>
        </p:nvSpPr>
        <p:spPr>
          <a:xfrm>
            <a:off x="482200" y="1042724"/>
            <a:ext cx="7921571" cy="3789302"/>
          </a:xfrm>
          <a:prstGeom prst="rect">
            <a:avLst/>
          </a:prstGeom>
          <a:noFill/>
          <a:ln>
            <a:noFill/>
          </a:ln>
        </p:spPr>
        <p:txBody>
          <a:bodyPr spcFirstLastPara="1" wrap="square" lIns="91400" tIns="91400" rIns="91400" bIns="91400" anchor="t" anchorCtr="0">
            <a:normAutofit/>
          </a:bodyPr>
          <a:lstStyle/>
          <a:p>
            <a:pPr marL="457200" lvl="0" indent="-311150" algn="l" rtl="0">
              <a:lnSpc>
                <a:spcPct val="115000"/>
              </a:lnSpc>
              <a:spcBef>
                <a:spcPts val="0"/>
              </a:spcBef>
              <a:spcAft>
                <a:spcPts val="0"/>
              </a:spcAft>
              <a:buSzPts val="1200"/>
              <a:buChar char="➢"/>
            </a:pPr>
            <a:r>
              <a:rPr lang="en-US"/>
              <a:t> </a:t>
            </a:r>
            <a:r>
              <a:rPr lang="en-US" sz="1500" b="0">
                <a:solidFill>
                  <a:schemeClr val="accent5"/>
                </a:solidFill>
                <a:latin typeface="Calibri"/>
                <a:ea typeface="Calibri"/>
                <a:cs typeface="Calibri"/>
                <a:sym typeface="Calibri"/>
              </a:rPr>
              <a:t>Projects focused clearly on social change / public service / social entrepreneurship.</a:t>
            </a:r>
            <a:endParaRPr sz="1500">
              <a:solidFill>
                <a:schemeClr val="accent5"/>
              </a:solidFill>
            </a:endParaRPr>
          </a:p>
          <a:p>
            <a:pPr marL="914400" lvl="1" indent="-311150" algn="just" rtl="0">
              <a:lnSpc>
                <a:spcPct val="115000"/>
              </a:lnSpc>
              <a:spcBef>
                <a:spcPts val="0"/>
              </a:spcBef>
              <a:spcAft>
                <a:spcPts val="0"/>
              </a:spcAft>
              <a:buClr>
                <a:schemeClr val="accent5"/>
              </a:buClr>
              <a:buSzPts val="1300"/>
              <a:buChar char="○"/>
            </a:pPr>
            <a:r>
              <a:rPr lang="en-US"/>
              <a:t>It is not the intention of the Foundation to fund internship requirements, research, or creation of a publication</a:t>
            </a:r>
            <a:endParaRPr/>
          </a:p>
          <a:p>
            <a:pPr marL="457200" lvl="0" indent="-323850" algn="just" rtl="0">
              <a:lnSpc>
                <a:spcPct val="115000"/>
              </a:lnSpc>
              <a:spcBef>
                <a:spcPts val="0"/>
              </a:spcBef>
              <a:spcAft>
                <a:spcPts val="0"/>
              </a:spcAft>
              <a:buClr>
                <a:schemeClr val="accent5"/>
              </a:buClr>
              <a:buSzPts val="1500"/>
              <a:buChar char="➢"/>
            </a:pPr>
            <a:r>
              <a:rPr lang="en-US"/>
              <a:t>A demonstrated connection between the project and the applicant’s passion, life experience.</a:t>
            </a:r>
            <a:endParaRPr/>
          </a:p>
          <a:p>
            <a:pPr marL="457200" lvl="0" indent="-323850" algn="l" rtl="0">
              <a:lnSpc>
                <a:spcPct val="115000"/>
              </a:lnSpc>
              <a:spcBef>
                <a:spcPts val="0"/>
              </a:spcBef>
              <a:spcAft>
                <a:spcPts val="0"/>
              </a:spcAft>
              <a:buClr>
                <a:schemeClr val="accent5"/>
              </a:buClr>
              <a:buSzPts val="1500"/>
              <a:buChar char="➢"/>
            </a:pPr>
            <a:r>
              <a:rPr lang="en-US"/>
              <a:t>Projects that are innovative and timely; an idea, angle or approach that has not been pursued widely and /or that addresses important current issues.</a:t>
            </a:r>
            <a:endParaRPr/>
          </a:p>
          <a:p>
            <a:pPr marL="914400" lvl="1" indent="-311150" algn="l" rtl="0">
              <a:lnSpc>
                <a:spcPct val="115000"/>
              </a:lnSpc>
              <a:spcBef>
                <a:spcPts val="0"/>
              </a:spcBef>
              <a:spcAft>
                <a:spcPts val="0"/>
              </a:spcAft>
              <a:buClr>
                <a:schemeClr val="accent5"/>
              </a:buClr>
              <a:buSzPts val="1300"/>
              <a:buChar char="○"/>
            </a:pPr>
            <a:r>
              <a:rPr lang="en-US"/>
              <a:t>If the project is an expansion of an existing program, there should be a clear demonstration of new features or major additional outreach or impact.</a:t>
            </a:r>
            <a:endParaRPr/>
          </a:p>
          <a:p>
            <a:pPr marL="457200" lvl="0" indent="-323850" algn="just" rtl="0">
              <a:lnSpc>
                <a:spcPct val="115000"/>
              </a:lnSpc>
              <a:spcBef>
                <a:spcPts val="0"/>
              </a:spcBef>
              <a:spcAft>
                <a:spcPts val="0"/>
              </a:spcAft>
              <a:buClr>
                <a:schemeClr val="accent5"/>
              </a:buClr>
              <a:buSzPts val="1500"/>
              <a:buChar char="➢"/>
            </a:pPr>
            <a:r>
              <a:rPr lang="en-US"/>
              <a:t>We like to see a “multiplier effect”. Projects which engage other students or local participants in public service.</a:t>
            </a:r>
            <a:endParaRPr/>
          </a:p>
          <a:p>
            <a:pPr marL="914400" lvl="1" indent="-311150" algn="just" rtl="0">
              <a:lnSpc>
                <a:spcPct val="115000"/>
              </a:lnSpc>
              <a:spcBef>
                <a:spcPts val="0"/>
              </a:spcBef>
              <a:spcAft>
                <a:spcPts val="0"/>
              </a:spcAft>
              <a:buClr>
                <a:schemeClr val="accent5"/>
              </a:buClr>
              <a:buSzPts val="1300"/>
              <a:buChar char="○"/>
            </a:pPr>
            <a:r>
              <a:rPr lang="en-US"/>
              <a:t>Tutoring/school-based projects need to be scalable- multiple classes or ideally, multiple schools.</a:t>
            </a:r>
            <a:endParaRPr/>
          </a:p>
          <a:p>
            <a:pPr marL="457200" lvl="0" indent="-323850" algn="just" rtl="0">
              <a:lnSpc>
                <a:spcPct val="115000"/>
              </a:lnSpc>
              <a:spcBef>
                <a:spcPts val="0"/>
              </a:spcBef>
              <a:spcAft>
                <a:spcPts val="0"/>
              </a:spcAft>
              <a:buClr>
                <a:schemeClr val="accent5"/>
              </a:buClr>
              <a:buSzPts val="1500"/>
              <a:buChar char="➢"/>
            </a:pPr>
            <a:r>
              <a:rPr lang="en-US"/>
              <a:t>Sustainability and Continuity</a:t>
            </a:r>
            <a:endParaRPr/>
          </a:p>
          <a:p>
            <a:pPr marL="914400" lvl="1" indent="-311150" algn="just" rtl="0">
              <a:lnSpc>
                <a:spcPct val="115000"/>
              </a:lnSpc>
              <a:spcBef>
                <a:spcPts val="0"/>
              </a:spcBef>
              <a:spcAft>
                <a:spcPts val="0"/>
              </a:spcAft>
              <a:buClr>
                <a:schemeClr val="accent5"/>
              </a:buClr>
              <a:buSzPts val="1300"/>
              <a:buChar char="○"/>
            </a:pPr>
            <a:r>
              <a:rPr lang="en-US"/>
              <a:t>Projects sustained over the school year, rather than one or two- day events or only summer projects.</a:t>
            </a:r>
            <a:endParaRPr/>
          </a:p>
          <a:p>
            <a:pPr marL="914400" lvl="1" indent="-311150" algn="just" rtl="0">
              <a:lnSpc>
                <a:spcPct val="115000"/>
              </a:lnSpc>
              <a:spcBef>
                <a:spcPts val="0"/>
              </a:spcBef>
              <a:spcAft>
                <a:spcPts val="0"/>
              </a:spcAft>
              <a:buClr>
                <a:schemeClr val="accent5"/>
              </a:buClr>
              <a:buSzPts val="1300"/>
              <a:buChar char="○"/>
            </a:pPr>
            <a:r>
              <a:rPr lang="en-US"/>
              <a:t>Plans for future leadership and a timeline for implementation afterwards.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title"/>
          </p:nvPr>
        </p:nvSpPr>
        <p:spPr>
          <a:xfrm>
            <a:off x="819150" y="8456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r>
              <a:rPr lang="en-US" sz="3000" b="0" i="0" u="none" strike="noStrike" cap="none">
                <a:solidFill>
                  <a:srgbClr val="AF7B51"/>
                </a:solidFill>
                <a:latin typeface="Nunito"/>
                <a:ea typeface="Nunito"/>
                <a:cs typeface="Nunito"/>
                <a:sym typeface="Nunito"/>
              </a:rPr>
              <a:t>How Do I Apply? </a:t>
            </a:r>
            <a:endParaRPr/>
          </a:p>
        </p:txBody>
      </p:sp>
      <p:sp>
        <p:nvSpPr>
          <p:cNvPr id="237" name="Google Shape;237;p15"/>
          <p:cNvSpPr txBox="1">
            <a:spLocks noGrp="1"/>
          </p:cNvSpPr>
          <p:nvPr>
            <p:ph type="body" idx="1"/>
          </p:nvPr>
        </p:nvSpPr>
        <p:spPr>
          <a:xfrm>
            <a:off x="819150" y="1434700"/>
            <a:ext cx="8056799" cy="2863201"/>
          </a:xfrm>
          <a:prstGeom prst="rect">
            <a:avLst/>
          </a:prstGeom>
          <a:noFill/>
          <a:ln>
            <a:noFill/>
          </a:ln>
        </p:spPr>
        <p:txBody>
          <a:bodyPr spcFirstLastPara="1" wrap="square" lIns="91400" tIns="91400" rIns="91400" bIns="91400" anchor="t" anchorCtr="0">
            <a:normAutofit lnSpcReduction="10000"/>
          </a:bodyPr>
          <a:lstStyle/>
          <a:p>
            <a:pPr marL="434340" indent="-313689">
              <a:buClr>
                <a:srgbClr val="0B5394"/>
              </a:buClr>
              <a:buSzPct val="124740"/>
              <a:buFont typeface="Calibri"/>
              <a:buChar char="➢"/>
            </a:pPr>
            <a:r>
              <a:rPr lang="en-US" dirty="0"/>
              <a:t>Submit your application directly to the Strauss Foundation. See our website for details - </a:t>
            </a:r>
            <a:r>
              <a:rPr lang="en-US" u="sng" dirty="0">
                <a:solidFill>
                  <a:schemeClr val="hlink"/>
                </a:solidFill>
                <a:hlinkClick r:id="rId3"/>
              </a:rPr>
              <a:t>www.straussfoundation.org</a:t>
            </a:r>
            <a:endParaRPr lang="en-US" dirty="0"/>
          </a:p>
          <a:p>
            <a:pPr marL="434340" lvl="0" indent="-313689" algn="l" rtl="0">
              <a:lnSpc>
                <a:spcPct val="115000"/>
              </a:lnSpc>
              <a:spcBef>
                <a:spcPts val="0"/>
              </a:spcBef>
              <a:spcAft>
                <a:spcPts val="0"/>
              </a:spcAft>
              <a:buClr>
                <a:srgbClr val="0B5394"/>
              </a:buClr>
              <a:buSzPct val="124740"/>
              <a:buChar char="➢"/>
            </a:pPr>
            <a:endParaRPr lang="en-US" dirty="0"/>
          </a:p>
          <a:p>
            <a:pPr marL="434340" lvl="0" indent="-313689" algn="l" rtl="0">
              <a:lnSpc>
                <a:spcPct val="115000"/>
              </a:lnSpc>
              <a:spcBef>
                <a:spcPts val="0"/>
              </a:spcBef>
              <a:spcAft>
                <a:spcPts val="0"/>
              </a:spcAft>
              <a:buClr>
                <a:srgbClr val="0B5394"/>
              </a:buClr>
              <a:buSzPct val="124740"/>
              <a:buChar char="➢"/>
            </a:pPr>
            <a:r>
              <a:rPr lang="en-US" dirty="0"/>
              <a:t>If you have a Campus Representative or Scholarship office, please reach out to them for guidance and feedback on your application. We hope scholars will have professors, advisors, friends who can give them feedback. And email any questions you have to us, as well - </a:t>
            </a:r>
            <a:r>
              <a:rPr lang="en-US" u="sng" dirty="0">
                <a:solidFill>
                  <a:schemeClr val="accent5"/>
                </a:solidFill>
                <a:hlinkClick r:id="rId4">
                  <a:extLst>
                    <a:ext uri="{A12FA001-AC4F-418D-AE19-62706E023703}">
                      <ahyp:hlinkClr xmlns:ahyp="http://schemas.microsoft.com/office/drawing/2018/hyperlinkcolor" val="tx"/>
                    </a:ext>
                  </a:extLst>
                </a:hlinkClick>
              </a:rPr>
              <a:t>admin@straussfoundation.org</a:t>
            </a:r>
            <a:endParaRPr dirty="0"/>
          </a:p>
          <a:p>
            <a:pPr marL="434340" lvl="0" indent="-218439" algn="l" rtl="0">
              <a:lnSpc>
                <a:spcPct val="115000"/>
              </a:lnSpc>
              <a:spcBef>
                <a:spcPts val="0"/>
              </a:spcBef>
              <a:spcAft>
                <a:spcPts val="0"/>
              </a:spcAft>
              <a:buClr>
                <a:srgbClr val="0B5394"/>
              </a:buClr>
              <a:buSzPct val="124740"/>
              <a:buNone/>
            </a:pPr>
            <a:endParaRPr dirty="0"/>
          </a:p>
          <a:p>
            <a:pPr marL="434340" lvl="0" indent="-313689" algn="l" rtl="0">
              <a:lnSpc>
                <a:spcPct val="115000"/>
              </a:lnSpc>
              <a:spcBef>
                <a:spcPts val="0"/>
              </a:spcBef>
              <a:spcAft>
                <a:spcPts val="0"/>
              </a:spcAft>
              <a:buClr>
                <a:srgbClr val="0B5394"/>
              </a:buClr>
              <a:buSzPct val="124740"/>
              <a:buChar char="➢"/>
            </a:pPr>
            <a:r>
              <a:rPr lang="en-US" dirty="0"/>
              <a:t>The deadline for applications is</a:t>
            </a:r>
            <a:r>
              <a:rPr lang="en-US" b="1" dirty="0">
                <a:latin typeface="Arial"/>
                <a:ea typeface="Arial"/>
                <a:cs typeface="Arial"/>
                <a:sym typeface="Arial"/>
              </a:rPr>
              <a:t> February 15, 2027</a:t>
            </a:r>
            <a:r>
              <a:rPr lang="en-US" dirty="0"/>
              <a:t>. </a:t>
            </a:r>
            <a:endParaRPr dirty="0"/>
          </a:p>
          <a:p>
            <a:pPr marL="434340" lvl="0" indent="-218439" algn="l" rtl="0">
              <a:lnSpc>
                <a:spcPct val="115000"/>
              </a:lnSpc>
              <a:spcBef>
                <a:spcPts val="0"/>
              </a:spcBef>
              <a:spcAft>
                <a:spcPts val="0"/>
              </a:spcAft>
              <a:buClr>
                <a:srgbClr val="0B5394"/>
              </a:buClr>
              <a:buSzPct val="124740"/>
              <a:buNone/>
            </a:pPr>
            <a:endParaRPr dirty="0"/>
          </a:p>
          <a:p>
            <a:pPr marL="434340" lvl="0" indent="-313689" algn="l" rtl="0">
              <a:lnSpc>
                <a:spcPct val="115000"/>
              </a:lnSpc>
              <a:spcBef>
                <a:spcPts val="0"/>
              </a:spcBef>
              <a:spcAft>
                <a:spcPts val="0"/>
              </a:spcAft>
              <a:buClr>
                <a:srgbClr val="0B5394"/>
              </a:buClr>
              <a:buSzPct val="124740"/>
              <a:buFont typeface="Calibri"/>
              <a:buChar char="➢"/>
            </a:pPr>
            <a:r>
              <a:rPr lang="en-US" dirty="0"/>
              <a:t>The Board of Trustees of the Donald A Strauss Foundation reviews the proposals, makes the selections and notifies the students in mid-April 2027. In the months that follow, $13,000 of the funds will be available, and the final $2,000 will be given at the April 2028 Presentations.</a:t>
            </a:r>
            <a:endParaRPr dirty="0"/>
          </a:p>
          <a:p>
            <a:pPr marL="434340" lvl="0" indent="-218439" algn="l" rtl="0">
              <a:lnSpc>
                <a:spcPct val="115000"/>
              </a:lnSpc>
              <a:spcBef>
                <a:spcPts val="0"/>
              </a:spcBef>
              <a:spcAft>
                <a:spcPts val="0"/>
              </a:spcAft>
              <a:buClr>
                <a:srgbClr val="0B5394"/>
              </a:buClr>
              <a:buSzPct val="12474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ctrTitle" idx="4294967295"/>
          </p:nvPr>
        </p:nvSpPr>
        <p:spPr>
          <a:xfrm>
            <a:off x="661724" y="1269325"/>
            <a:ext cx="7499702" cy="2777401"/>
          </a:xfrm>
          <a:prstGeom prst="rect">
            <a:avLst/>
          </a:prstGeom>
          <a:noFill/>
          <a:ln>
            <a:noFill/>
          </a:ln>
        </p:spPr>
        <p:txBody>
          <a:bodyPr spcFirstLastPara="1" wrap="square" lIns="91400" tIns="91400" rIns="91400" bIns="91400" anchor="ctr" anchorCtr="0">
            <a:normAutofit/>
          </a:bodyPr>
          <a:lstStyle/>
          <a:p>
            <a:pPr marL="457200" marR="0" lvl="0" indent="-381000" algn="l" rtl="0">
              <a:lnSpc>
                <a:spcPct val="100000"/>
              </a:lnSpc>
              <a:spcBef>
                <a:spcPts val="0"/>
              </a:spcBef>
              <a:spcAft>
                <a:spcPts val="0"/>
              </a:spcAft>
              <a:buClr>
                <a:srgbClr val="AF7B51"/>
              </a:buClr>
              <a:buSzPts val="2400"/>
              <a:buFont typeface="Helvetica Neue"/>
              <a:buChar char="★"/>
            </a:pPr>
            <a:r>
              <a:rPr lang="en-US" sz="2400" b="1" i="0" u="none" strike="noStrike" cap="none">
                <a:solidFill>
                  <a:srgbClr val="AF7B51"/>
                </a:solidFill>
                <a:latin typeface="Nunito"/>
                <a:ea typeface="Nunito"/>
                <a:cs typeface="Nunito"/>
                <a:sym typeface="Nunito"/>
              </a:rPr>
              <a:t>Introductions &amp; Setting the Stage</a:t>
            </a:r>
            <a:endParaRPr/>
          </a:p>
          <a:p>
            <a:pPr marL="457200" marR="0" lvl="0" indent="-381000" algn="l" rtl="0">
              <a:lnSpc>
                <a:spcPct val="100000"/>
              </a:lnSpc>
              <a:spcBef>
                <a:spcPts val="0"/>
              </a:spcBef>
              <a:spcAft>
                <a:spcPts val="0"/>
              </a:spcAft>
              <a:buClr>
                <a:srgbClr val="AF7B51"/>
              </a:buClr>
              <a:buSzPts val="2400"/>
              <a:buFont typeface="Helvetica Neue"/>
              <a:buNone/>
            </a:pPr>
            <a:r>
              <a:rPr lang="en-US" sz="2400" b="1" i="0" u="none" strike="noStrike" cap="none">
                <a:solidFill>
                  <a:srgbClr val="AF7B51"/>
                </a:solidFill>
                <a:latin typeface="Nunito"/>
                <a:ea typeface="Nunito"/>
                <a:cs typeface="Nunito"/>
                <a:sym typeface="Nunito"/>
              </a:rPr>
              <a:t>The Scholarship</a:t>
            </a:r>
            <a:endParaRPr/>
          </a:p>
          <a:p>
            <a:pPr marL="457200" marR="0" lvl="0" indent="-381000" algn="l" rtl="0">
              <a:lnSpc>
                <a:spcPct val="100000"/>
              </a:lnSpc>
              <a:spcBef>
                <a:spcPts val="0"/>
              </a:spcBef>
              <a:spcAft>
                <a:spcPts val="0"/>
              </a:spcAft>
              <a:buClr>
                <a:srgbClr val="AF7B51"/>
              </a:buClr>
              <a:buSzPts val="2400"/>
              <a:buFont typeface="Helvetica Neue"/>
              <a:buNone/>
            </a:pPr>
            <a:r>
              <a:rPr lang="en-US" sz="2400" b="1" i="0" u="none" strike="noStrike" cap="none">
                <a:solidFill>
                  <a:srgbClr val="AF7B51"/>
                </a:solidFill>
                <a:latin typeface="Nunito"/>
                <a:ea typeface="Nunito"/>
                <a:cs typeface="Nunito"/>
                <a:sym typeface="Nunito"/>
              </a:rPr>
              <a:t>Stories from Alumni &amp; Trustees</a:t>
            </a:r>
            <a:endParaRPr/>
          </a:p>
          <a:p>
            <a:pPr marL="457200" marR="0" lvl="0" indent="-381000" algn="l" rtl="0">
              <a:lnSpc>
                <a:spcPct val="100000"/>
              </a:lnSpc>
              <a:spcBef>
                <a:spcPts val="0"/>
              </a:spcBef>
              <a:spcAft>
                <a:spcPts val="0"/>
              </a:spcAft>
              <a:buClr>
                <a:srgbClr val="AF7B51"/>
              </a:buClr>
              <a:buSzPts val="2400"/>
              <a:buFont typeface="Helvetica Neue"/>
              <a:buNone/>
            </a:pPr>
            <a:r>
              <a:rPr lang="en-US" sz="2400" b="1" i="0" u="none" strike="noStrike" cap="none">
                <a:solidFill>
                  <a:srgbClr val="AF7B51"/>
                </a:solidFill>
                <a:latin typeface="Nunito"/>
                <a:ea typeface="Nunito"/>
                <a:cs typeface="Nunito"/>
                <a:sym typeface="Nunito"/>
              </a:rPr>
              <a:t>Question &amp; Answers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819150" y="8456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r>
              <a:rPr lang="en-US" sz="3000" b="0" i="0" u="none" strike="noStrike" cap="none">
                <a:solidFill>
                  <a:srgbClr val="AF7B51"/>
                </a:solidFill>
                <a:latin typeface="Nunito"/>
                <a:ea typeface="Nunito"/>
                <a:cs typeface="Nunito"/>
                <a:sym typeface="Nunito"/>
              </a:rPr>
              <a:t>How many Strauss Scholars are there?</a:t>
            </a:r>
            <a:endParaRPr/>
          </a:p>
        </p:txBody>
      </p:sp>
      <p:sp>
        <p:nvSpPr>
          <p:cNvPr id="132" name="Google Shape;132;p3"/>
          <p:cNvSpPr txBox="1">
            <a:spLocks noGrp="1"/>
          </p:cNvSpPr>
          <p:nvPr>
            <p:ph type="body" idx="1"/>
          </p:nvPr>
        </p:nvSpPr>
        <p:spPr>
          <a:xfrm>
            <a:off x="819150" y="1990725"/>
            <a:ext cx="6926640" cy="2448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SzPts val="1600"/>
              <a:buNone/>
            </a:pPr>
            <a:r>
              <a:rPr lang="en-US" dirty="0"/>
              <a:t>The Donald A. Strauss Scholarship Foundation awarded its first Scholarships in April 1997.</a:t>
            </a:r>
            <a:endParaRPr dirty="0"/>
          </a:p>
          <a:p>
            <a:pPr marL="0" lvl="0" indent="0" algn="l" rtl="0">
              <a:lnSpc>
                <a:spcPct val="115000"/>
              </a:lnSpc>
              <a:spcBef>
                <a:spcPts val="1600"/>
              </a:spcBef>
              <a:spcAft>
                <a:spcPts val="0"/>
              </a:spcAft>
              <a:buSzPts val="1600"/>
              <a:buNone/>
            </a:pPr>
            <a:r>
              <a:rPr lang="en-US" dirty="0"/>
              <a:t>As of the 2026 awards, 370 projects have been funded.</a:t>
            </a:r>
            <a:endParaRPr dirty="0"/>
          </a:p>
          <a:p>
            <a:pPr marL="0" lvl="0" indent="0">
              <a:spcBef>
                <a:spcPts val="1600"/>
              </a:spcBef>
              <a:buSzPts val="1600"/>
              <a:buNone/>
            </a:pPr>
            <a:r>
              <a:rPr lang="en-US" dirty="0"/>
              <a:t>62 were shared projects, so there are a total of 432 Strauss Scholars.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819150" y="8456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r>
              <a:rPr lang="en-US" sz="3000" b="0" i="0" u="none" strike="noStrike" cap="none" dirty="0">
                <a:solidFill>
                  <a:srgbClr val="AF7B51"/>
                </a:solidFill>
                <a:latin typeface="Nunito"/>
                <a:ea typeface="Nunito"/>
                <a:cs typeface="Nunito"/>
                <a:sym typeface="Nunito"/>
              </a:rPr>
              <a:t>The Scholarship</a:t>
            </a:r>
            <a:endParaRPr dirty="0"/>
          </a:p>
        </p:txBody>
      </p:sp>
      <p:sp>
        <p:nvSpPr>
          <p:cNvPr id="138" name="Google Shape;138;p4"/>
          <p:cNvSpPr txBox="1">
            <a:spLocks noGrp="1"/>
          </p:cNvSpPr>
          <p:nvPr>
            <p:ph type="body" idx="1"/>
          </p:nvPr>
        </p:nvSpPr>
        <p:spPr>
          <a:xfrm>
            <a:off x="819150" y="1990725"/>
            <a:ext cx="7505700" cy="2448000"/>
          </a:xfrm>
          <a:prstGeom prst="rect">
            <a:avLst/>
          </a:prstGeom>
          <a:noFill/>
          <a:ln>
            <a:noFill/>
          </a:ln>
        </p:spPr>
        <p:txBody>
          <a:bodyPr spcFirstLastPara="1" wrap="square" lIns="91400" tIns="91400" rIns="91400" bIns="91400" anchor="t" anchorCtr="0">
            <a:normAutofit/>
          </a:bodyPr>
          <a:lstStyle/>
          <a:p>
            <a:pPr marL="0" lvl="0" indent="0" algn="l" rtl="0">
              <a:lnSpc>
                <a:spcPct val="104999"/>
              </a:lnSpc>
              <a:spcBef>
                <a:spcPts val="0"/>
              </a:spcBef>
              <a:spcAft>
                <a:spcPts val="0"/>
              </a:spcAft>
              <a:buSzPts val="1800"/>
              <a:buNone/>
            </a:pPr>
            <a:r>
              <a:rPr lang="en-US" dirty="0"/>
              <a:t>The Donald A. Strauss Scholarship Foundation awards $15,000 to as many as 15 outstanding students to pursue their projects of public service and social change.</a:t>
            </a:r>
            <a:endParaRPr dirty="0"/>
          </a:p>
          <a:p>
            <a:pPr marL="0" lvl="0" indent="0" algn="l" rtl="0">
              <a:lnSpc>
                <a:spcPct val="104999"/>
              </a:lnSpc>
              <a:spcBef>
                <a:spcPts val="500"/>
              </a:spcBef>
              <a:spcAft>
                <a:spcPts val="0"/>
              </a:spcAft>
              <a:buSzPts val="1300"/>
              <a:buNone/>
            </a:pPr>
            <a:endParaRPr dirty="0"/>
          </a:p>
          <a:p>
            <a:pPr marL="0" lvl="0" indent="0" algn="l" rtl="0">
              <a:lnSpc>
                <a:spcPct val="104999"/>
              </a:lnSpc>
              <a:spcBef>
                <a:spcPts val="500"/>
              </a:spcBef>
              <a:spcAft>
                <a:spcPts val="0"/>
              </a:spcAft>
              <a:buSzPts val="1800"/>
              <a:buNone/>
            </a:pPr>
            <a:r>
              <a:rPr lang="en-US" dirty="0"/>
              <a:t>Up to $7,000 of the award can be applied to the Scholar’s school tuition and expenses.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xfrm>
            <a:off x="819150" y="8456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r>
              <a:rPr lang="en-US"/>
              <a:t>Are You Eligible?</a:t>
            </a:r>
            <a:endParaRPr/>
          </a:p>
        </p:txBody>
      </p:sp>
      <p:sp>
        <p:nvSpPr>
          <p:cNvPr id="144" name="Google Shape;144;p5"/>
          <p:cNvSpPr txBox="1">
            <a:spLocks noGrp="1"/>
          </p:cNvSpPr>
          <p:nvPr>
            <p:ph type="body" idx="1"/>
          </p:nvPr>
        </p:nvSpPr>
        <p:spPr>
          <a:xfrm>
            <a:off x="819150" y="1990725"/>
            <a:ext cx="7505700" cy="2448000"/>
          </a:xfrm>
          <a:prstGeom prst="rect">
            <a:avLst/>
          </a:prstGeom>
          <a:noFill/>
          <a:ln>
            <a:noFill/>
          </a:ln>
        </p:spPr>
        <p:txBody>
          <a:bodyPr spcFirstLastPara="1" wrap="square" lIns="91400" tIns="91400" rIns="91400" bIns="91400" anchor="t" anchorCtr="0">
            <a:normAutofit/>
          </a:bodyPr>
          <a:lstStyle/>
          <a:p>
            <a:pPr marL="457200" lvl="0" indent="-342900" algn="l" rtl="0">
              <a:lnSpc>
                <a:spcPct val="115000"/>
              </a:lnSpc>
              <a:spcBef>
                <a:spcPts val="0"/>
              </a:spcBef>
              <a:spcAft>
                <a:spcPts val="0"/>
              </a:spcAft>
              <a:buClr>
                <a:schemeClr val="accent5"/>
              </a:buClr>
              <a:buSzPts val="1800"/>
              <a:buChar char="➢"/>
            </a:pPr>
            <a:r>
              <a:rPr lang="en-US"/>
              <a:t>Do you attend a accredited 4 year California university/college?</a:t>
            </a:r>
            <a:endParaRPr/>
          </a:p>
          <a:p>
            <a:pPr marL="457200" lvl="0" indent="-342900" algn="l" rtl="0">
              <a:lnSpc>
                <a:spcPct val="115000"/>
              </a:lnSpc>
              <a:spcBef>
                <a:spcPts val="0"/>
              </a:spcBef>
              <a:spcAft>
                <a:spcPts val="0"/>
              </a:spcAft>
              <a:buClr>
                <a:schemeClr val="accent5"/>
              </a:buClr>
              <a:buSzPts val="1800"/>
              <a:buChar char="➢"/>
            </a:pPr>
            <a:r>
              <a:rPr lang="en-US"/>
              <a:t>Do you have one or two years remaining until Graduation?</a:t>
            </a:r>
            <a:endParaRPr/>
          </a:p>
          <a:p>
            <a:pPr marL="457200" lvl="0" indent="-323850" algn="l" rtl="0">
              <a:lnSpc>
                <a:spcPct val="115000"/>
              </a:lnSpc>
              <a:spcBef>
                <a:spcPts val="0"/>
              </a:spcBef>
              <a:spcAft>
                <a:spcPts val="0"/>
              </a:spcAft>
              <a:buSzPts val="1800"/>
              <a:buChar char="➢"/>
            </a:pPr>
            <a:r>
              <a:rPr lang="en-US"/>
              <a:t>Are you a full-time student with a GPA in the top one-third of their class?</a:t>
            </a:r>
            <a:endParaRPr/>
          </a:p>
          <a:p>
            <a:pPr marL="457200" lvl="0" indent="-342900" algn="l" rtl="0">
              <a:lnSpc>
                <a:spcPct val="115000"/>
              </a:lnSpc>
              <a:spcBef>
                <a:spcPts val="0"/>
              </a:spcBef>
              <a:spcAft>
                <a:spcPts val="0"/>
              </a:spcAft>
              <a:buClr>
                <a:schemeClr val="accent5"/>
              </a:buClr>
              <a:buSzPts val="1800"/>
              <a:buChar char="➢"/>
            </a:pPr>
            <a:r>
              <a:rPr lang="en-US"/>
              <a:t>Have you demonstrated a passion for making a difference in the area to be pursued?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body" idx="1"/>
          </p:nvPr>
        </p:nvSpPr>
        <p:spPr>
          <a:xfrm>
            <a:off x="758874" y="1091633"/>
            <a:ext cx="7505701" cy="3525900"/>
          </a:xfrm>
          <a:prstGeom prst="rect">
            <a:avLst/>
          </a:prstGeom>
          <a:noFill/>
          <a:ln>
            <a:noFill/>
          </a:ln>
        </p:spPr>
        <p:txBody>
          <a:bodyPr spcFirstLastPara="1" wrap="square" lIns="91400" tIns="91400" rIns="91400" bIns="91400" anchor="t" anchorCtr="0">
            <a:normAutofit/>
          </a:bodyPr>
          <a:lstStyle/>
          <a:p>
            <a:pPr marL="0" lvl="0" indent="0" algn="l" rtl="0">
              <a:lnSpc>
                <a:spcPct val="104545"/>
              </a:lnSpc>
              <a:spcBef>
                <a:spcPts val="0"/>
              </a:spcBef>
              <a:spcAft>
                <a:spcPts val="0"/>
              </a:spcAft>
              <a:buSzPts val="1600"/>
              <a:buNone/>
            </a:pPr>
            <a:r>
              <a:rPr lang="en-US" sz="1600" b="0">
                <a:solidFill>
                  <a:schemeClr val="accent5"/>
                </a:solidFill>
              </a:rPr>
              <a:t>Application Summary (download form from website)</a:t>
            </a:r>
            <a:endParaRPr sz="1600">
              <a:solidFill>
                <a:schemeClr val="accent5"/>
              </a:solidFill>
            </a:endParaRPr>
          </a:p>
          <a:p>
            <a:pPr marL="0" lvl="0" indent="0" algn="l" rtl="0">
              <a:lnSpc>
                <a:spcPct val="107000"/>
              </a:lnSpc>
              <a:spcBef>
                <a:spcPts val="1000"/>
              </a:spcBef>
              <a:spcAft>
                <a:spcPts val="0"/>
              </a:spcAft>
              <a:buSzPts val="1600"/>
              <a:buNone/>
            </a:pPr>
            <a:r>
              <a:rPr lang="en-US"/>
              <a:t>One page Resume</a:t>
            </a:r>
            <a:endParaRPr/>
          </a:p>
          <a:p>
            <a:pPr marL="0" lvl="0" indent="0" algn="l" rtl="0">
              <a:lnSpc>
                <a:spcPct val="107000"/>
              </a:lnSpc>
              <a:spcBef>
                <a:spcPts val="1000"/>
              </a:spcBef>
              <a:spcAft>
                <a:spcPts val="0"/>
              </a:spcAft>
              <a:buSzPts val="1600"/>
              <a:buNone/>
            </a:pPr>
            <a:r>
              <a:rPr lang="en-US"/>
              <a:t>One page Personal Essay</a:t>
            </a:r>
            <a:endParaRPr/>
          </a:p>
          <a:p>
            <a:pPr marL="0" lvl="0" indent="0" algn="l" rtl="0">
              <a:lnSpc>
                <a:spcPct val="107000"/>
              </a:lnSpc>
              <a:spcBef>
                <a:spcPts val="1000"/>
              </a:spcBef>
              <a:spcAft>
                <a:spcPts val="0"/>
              </a:spcAft>
              <a:buSzPts val="1600"/>
              <a:buNone/>
            </a:pPr>
            <a:r>
              <a:rPr lang="en-US"/>
              <a:t>4 page Proposal, which includes a Timeline and a Budget</a:t>
            </a:r>
            <a:endParaRPr/>
          </a:p>
          <a:p>
            <a:pPr marL="0" lvl="0" indent="0" algn="l" rtl="0">
              <a:lnSpc>
                <a:spcPct val="107000"/>
              </a:lnSpc>
              <a:spcBef>
                <a:spcPts val="1000"/>
              </a:spcBef>
              <a:spcAft>
                <a:spcPts val="0"/>
              </a:spcAft>
              <a:buSzPts val="1600"/>
              <a:buNone/>
            </a:pPr>
            <a:r>
              <a:rPr lang="en-US"/>
              <a:t>2 Letters of Recommendation</a:t>
            </a:r>
            <a:endParaRPr/>
          </a:p>
          <a:p>
            <a:pPr marL="511463" lvl="1" indent="0" algn="l" rtl="0">
              <a:lnSpc>
                <a:spcPct val="107000"/>
              </a:lnSpc>
              <a:spcBef>
                <a:spcPts val="1000"/>
              </a:spcBef>
              <a:spcAft>
                <a:spcPts val="0"/>
              </a:spcAft>
              <a:buSzPts val="1600"/>
              <a:buNone/>
            </a:pPr>
            <a:r>
              <a:rPr lang="en-US"/>
              <a:t>If the project is to be done with a partner institution, a Letter of Support from that organization’s leadership.</a:t>
            </a:r>
            <a:endParaRPr/>
          </a:p>
          <a:p>
            <a:pPr marL="0" lvl="0" indent="0" algn="l" rtl="0">
              <a:lnSpc>
                <a:spcPct val="107000"/>
              </a:lnSpc>
              <a:spcBef>
                <a:spcPts val="1000"/>
              </a:spcBef>
              <a:spcAft>
                <a:spcPts val="0"/>
              </a:spcAft>
              <a:buSzPts val="1600"/>
              <a:buNone/>
            </a:pPr>
            <a:r>
              <a:rPr lang="en-US"/>
              <a:t>Transcript</a:t>
            </a:r>
            <a:endParaRPr/>
          </a:p>
          <a:p>
            <a:pPr marL="0" lvl="0" indent="0" algn="l" rtl="0">
              <a:lnSpc>
                <a:spcPct val="107000"/>
              </a:lnSpc>
              <a:spcBef>
                <a:spcPts val="1000"/>
              </a:spcBef>
              <a:spcAft>
                <a:spcPts val="0"/>
              </a:spcAft>
              <a:buSzPts val="1600"/>
              <a:buNone/>
            </a:pPr>
            <a:r>
              <a:rPr lang="en-US"/>
              <a:t>Acceptance Agreement (download form from the website)</a:t>
            </a:r>
            <a:endParaRPr/>
          </a:p>
        </p:txBody>
      </p:sp>
      <p:sp>
        <p:nvSpPr>
          <p:cNvPr id="150" name="Google Shape;150;p6"/>
          <p:cNvSpPr txBox="1">
            <a:spLocks noGrp="1"/>
          </p:cNvSpPr>
          <p:nvPr>
            <p:ph type="title"/>
          </p:nvPr>
        </p:nvSpPr>
        <p:spPr>
          <a:xfrm>
            <a:off x="819150" y="394400"/>
            <a:ext cx="7505700" cy="621600"/>
          </a:xfrm>
          <a:prstGeom prst="rect">
            <a:avLst/>
          </a:prstGeom>
          <a:noFill/>
          <a:ln>
            <a:noFill/>
          </a:ln>
        </p:spPr>
        <p:txBody>
          <a:bodyPr spcFirstLastPara="1" wrap="square" lIns="91400" tIns="91400" rIns="91400" bIns="91400" anchor="t" anchorCtr="0">
            <a:normAutofit fontScale="90000"/>
          </a:bodyPr>
          <a:lstStyle/>
          <a:p>
            <a:pPr marL="0" lvl="0" indent="0" algn="l" rtl="0">
              <a:lnSpc>
                <a:spcPct val="100000"/>
              </a:lnSpc>
              <a:spcBef>
                <a:spcPts val="0"/>
              </a:spcBef>
              <a:spcAft>
                <a:spcPts val="0"/>
              </a:spcAft>
              <a:buClr>
                <a:srgbClr val="AF7B51"/>
              </a:buClr>
              <a:buSzPct val="100000"/>
              <a:buFont typeface="Nunito"/>
              <a:buNone/>
            </a:pPr>
            <a:r>
              <a:rPr lang="en-US"/>
              <a:t>What Is In the Application?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819150" y="845600"/>
            <a:ext cx="7505700" cy="954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3000"/>
              <a:buFont typeface="Nunito"/>
              <a:buNone/>
            </a:pPr>
            <a:endParaRPr/>
          </a:p>
        </p:txBody>
      </p:sp>
      <p:sp>
        <p:nvSpPr>
          <p:cNvPr id="156" name="Google Shape;156;p7"/>
          <p:cNvSpPr txBox="1">
            <a:spLocks noGrp="1"/>
          </p:cNvSpPr>
          <p:nvPr>
            <p:ph type="body" idx="1"/>
          </p:nvPr>
        </p:nvSpPr>
        <p:spPr>
          <a:xfrm>
            <a:off x="819150" y="1990725"/>
            <a:ext cx="7505700" cy="2448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SzPts val="1300"/>
              <a:buNone/>
            </a:pPr>
            <a:endParaRPr/>
          </a:p>
        </p:txBody>
      </p:sp>
      <p:pic>
        <p:nvPicPr>
          <p:cNvPr id="157" name="Google Shape;157;p7" descr="A screenshot of a computer&#10;&#10;Description automatically generated"/>
          <p:cNvPicPr preferRelativeResize="0"/>
          <p:nvPr/>
        </p:nvPicPr>
        <p:blipFill rotWithShape="1">
          <a:blip r:embed="rId3">
            <a:alphaModFix/>
          </a:blip>
          <a:srcRect/>
          <a:stretch/>
        </p:blipFill>
        <p:spPr>
          <a:xfrm>
            <a:off x="838589" y="267286"/>
            <a:ext cx="7466822" cy="46564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1edcb4664c_0_22"/>
          <p:cNvSpPr txBox="1">
            <a:spLocks noGrp="1"/>
          </p:cNvSpPr>
          <p:nvPr>
            <p:ph type="title"/>
          </p:nvPr>
        </p:nvSpPr>
        <p:spPr>
          <a:xfrm>
            <a:off x="4114975" y="780278"/>
            <a:ext cx="4229700" cy="798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1584"/>
              <a:buFont typeface="Calibri"/>
              <a:buNone/>
            </a:pPr>
            <a:r>
              <a:rPr lang="en-US" sz="1584">
                <a:latin typeface="Calibri"/>
                <a:ea typeface="Calibri"/>
                <a:cs typeface="Calibri"/>
                <a:sym typeface="Calibri"/>
              </a:rPr>
              <a:t>Empowering Children with Neurofibromatosis through Art</a:t>
            </a:r>
            <a:endParaRPr/>
          </a:p>
        </p:txBody>
      </p:sp>
      <p:sp>
        <p:nvSpPr>
          <p:cNvPr id="163" name="Google Shape;163;g31edcb4664c_0_22"/>
          <p:cNvSpPr txBox="1"/>
          <p:nvPr/>
        </p:nvSpPr>
        <p:spPr>
          <a:xfrm rot="-217">
            <a:off x="4114974" y="455993"/>
            <a:ext cx="4749900" cy="4308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a:latin typeface="Calibri"/>
                <a:ea typeface="Calibri"/>
                <a:cs typeface="Calibri"/>
                <a:sym typeface="Calibri"/>
              </a:rPr>
              <a:t>Shilp Shah</a:t>
            </a:r>
            <a:r>
              <a:rPr lang="en-US" sz="1600" b="0" i="0" u="none" strike="noStrike" cap="none">
                <a:solidFill>
                  <a:srgbClr val="000000"/>
                </a:solidFill>
                <a:latin typeface="Calibri"/>
                <a:ea typeface="Calibri"/>
                <a:cs typeface="Calibri"/>
                <a:sym typeface="Calibri"/>
              </a:rPr>
              <a:t>, 2</a:t>
            </a:r>
            <a:r>
              <a:rPr lang="en-US" sz="1600">
                <a:latin typeface="Calibri"/>
                <a:ea typeface="Calibri"/>
                <a:cs typeface="Calibri"/>
                <a:sym typeface="Calibri"/>
              </a:rPr>
              <a:t>023 </a:t>
            </a:r>
            <a:r>
              <a:rPr lang="en-US" sz="1600" b="0" i="0" u="none" strike="noStrike" cap="none">
                <a:solidFill>
                  <a:srgbClr val="000000"/>
                </a:solidFill>
                <a:latin typeface="Calibri"/>
                <a:ea typeface="Calibri"/>
                <a:cs typeface="Calibri"/>
                <a:sym typeface="Calibri"/>
              </a:rPr>
              <a:t>Scholar </a:t>
            </a:r>
            <a:r>
              <a:rPr lang="en-US" sz="1600">
                <a:latin typeface="Calibri"/>
                <a:ea typeface="Calibri"/>
                <a:cs typeface="Calibri"/>
                <a:sym typeface="Calibri"/>
              </a:rPr>
              <a:t>- UCLA</a:t>
            </a:r>
            <a:endParaRPr/>
          </a:p>
        </p:txBody>
      </p:sp>
      <p:pic>
        <p:nvPicPr>
          <p:cNvPr id="164" name="Google Shape;164;g31edcb4664c_0_22"/>
          <p:cNvPicPr preferRelativeResize="0"/>
          <p:nvPr/>
        </p:nvPicPr>
        <p:blipFill>
          <a:blip r:embed="rId3">
            <a:alphaModFix/>
          </a:blip>
          <a:stretch>
            <a:fillRect/>
          </a:stretch>
        </p:blipFill>
        <p:spPr>
          <a:xfrm>
            <a:off x="4146775" y="1398853"/>
            <a:ext cx="4166095" cy="3260422"/>
          </a:xfrm>
          <a:prstGeom prst="rect">
            <a:avLst/>
          </a:prstGeom>
          <a:noFill/>
          <a:ln>
            <a:noFill/>
          </a:ln>
        </p:spPr>
      </p:pic>
      <p:pic>
        <p:nvPicPr>
          <p:cNvPr id="165" name="Google Shape;165;g31edcb4664c_0_22"/>
          <p:cNvPicPr preferRelativeResize="0"/>
          <p:nvPr/>
        </p:nvPicPr>
        <p:blipFill>
          <a:blip r:embed="rId4">
            <a:alphaModFix/>
          </a:blip>
          <a:stretch>
            <a:fillRect/>
          </a:stretch>
        </p:blipFill>
        <p:spPr>
          <a:xfrm>
            <a:off x="604423" y="541850"/>
            <a:ext cx="2784825" cy="41782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1edcb4664c_0_34"/>
          <p:cNvSpPr txBox="1">
            <a:spLocks noGrp="1"/>
          </p:cNvSpPr>
          <p:nvPr>
            <p:ph type="title"/>
          </p:nvPr>
        </p:nvSpPr>
        <p:spPr>
          <a:xfrm>
            <a:off x="4114975" y="780278"/>
            <a:ext cx="4229700" cy="798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Clr>
                <a:srgbClr val="AF7B51"/>
              </a:buClr>
              <a:buSzPts val="1584"/>
              <a:buFont typeface="Calibri"/>
              <a:buNone/>
            </a:pPr>
            <a:r>
              <a:rPr lang="en-US" sz="1584">
                <a:latin typeface="Calibri"/>
                <a:ea typeface="Calibri"/>
                <a:cs typeface="Calibri"/>
                <a:sym typeface="Calibri"/>
              </a:rPr>
              <a:t>Heart2heart: A Digital Community for CHD Families</a:t>
            </a:r>
            <a:endParaRPr/>
          </a:p>
        </p:txBody>
      </p:sp>
      <p:sp>
        <p:nvSpPr>
          <p:cNvPr id="179" name="Google Shape;179;g31edcb4664c_0_34"/>
          <p:cNvSpPr txBox="1"/>
          <p:nvPr/>
        </p:nvSpPr>
        <p:spPr>
          <a:xfrm rot="-217">
            <a:off x="3429174" y="455993"/>
            <a:ext cx="4749900" cy="4308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a:latin typeface="Calibri"/>
                <a:ea typeface="Calibri"/>
                <a:cs typeface="Calibri"/>
                <a:sym typeface="Calibri"/>
              </a:rPr>
              <a:t>Maxwell Page</a:t>
            </a:r>
            <a:r>
              <a:rPr lang="en-US" sz="1600" b="0" i="0" u="none" strike="noStrike" cap="none">
                <a:solidFill>
                  <a:srgbClr val="000000"/>
                </a:solidFill>
                <a:latin typeface="Calibri"/>
                <a:ea typeface="Calibri"/>
                <a:cs typeface="Calibri"/>
                <a:sym typeface="Calibri"/>
              </a:rPr>
              <a:t>, 2</a:t>
            </a:r>
            <a:r>
              <a:rPr lang="en-US" sz="1600">
                <a:latin typeface="Calibri"/>
                <a:ea typeface="Calibri"/>
                <a:cs typeface="Calibri"/>
                <a:sym typeface="Calibri"/>
              </a:rPr>
              <a:t>024 </a:t>
            </a:r>
            <a:r>
              <a:rPr lang="en-US" sz="1600" b="0" i="0" u="none" strike="noStrike" cap="none">
                <a:solidFill>
                  <a:srgbClr val="000000"/>
                </a:solidFill>
                <a:latin typeface="Calibri"/>
                <a:ea typeface="Calibri"/>
                <a:cs typeface="Calibri"/>
                <a:sym typeface="Calibri"/>
              </a:rPr>
              <a:t>Scholar </a:t>
            </a:r>
            <a:r>
              <a:rPr lang="en-US" sz="1600">
                <a:latin typeface="Calibri"/>
                <a:ea typeface="Calibri"/>
                <a:cs typeface="Calibri"/>
                <a:sym typeface="Calibri"/>
              </a:rPr>
              <a:t>- Loyola Marymount</a:t>
            </a:r>
            <a:endParaRPr/>
          </a:p>
        </p:txBody>
      </p:sp>
      <p:pic>
        <p:nvPicPr>
          <p:cNvPr id="180" name="Google Shape;180;g31edcb4664c_0_34"/>
          <p:cNvPicPr preferRelativeResize="0"/>
          <p:nvPr/>
        </p:nvPicPr>
        <p:blipFill>
          <a:blip r:embed="rId3">
            <a:alphaModFix/>
          </a:blip>
          <a:stretch>
            <a:fillRect/>
          </a:stretch>
        </p:blipFill>
        <p:spPr>
          <a:xfrm>
            <a:off x="3198175" y="1529200"/>
            <a:ext cx="2944125" cy="1552149"/>
          </a:xfrm>
          <a:prstGeom prst="rect">
            <a:avLst/>
          </a:prstGeom>
          <a:noFill/>
          <a:ln>
            <a:noFill/>
          </a:ln>
        </p:spPr>
      </p:pic>
      <p:pic>
        <p:nvPicPr>
          <p:cNvPr id="181" name="Google Shape;181;g31edcb4664c_0_34"/>
          <p:cNvPicPr preferRelativeResize="0"/>
          <p:nvPr/>
        </p:nvPicPr>
        <p:blipFill>
          <a:blip r:embed="rId4">
            <a:alphaModFix/>
          </a:blip>
          <a:stretch>
            <a:fillRect/>
          </a:stretch>
        </p:blipFill>
        <p:spPr>
          <a:xfrm>
            <a:off x="5414425" y="3081350"/>
            <a:ext cx="3333366" cy="1757350"/>
          </a:xfrm>
          <a:prstGeom prst="rect">
            <a:avLst/>
          </a:prstGeom>
          <a:noFill/>
          <a:ln>
            <a:noFill/>
          </a:ln>
        </p:spPr>
      </p:pic>
      <p:pic>
        <p:nvPicPr>
          <p:cNvPr id="182" name="Google Shape;182;g31edcb4664c_0_34"/>
          <p:cNvPicPr preferRelativeResize="0"/>
          <p:nvPr/>
        </p:nvPicPr>
        <p:blipFill>
          <a:blip r:embed="rId5">
            <a:alphaModFix/>
          </a:blip>
          <a:stretch>
            <a:fillRect/>
          </a:stretch>
        </p:blipFill>
        <p:spPr>
          <a:xfrm>
            <a:off x="401275" y="277675"/>
            <a:ext cx="2580825" cy="458815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C4A15A"/>
      </a:dk1>
      <a:lt1>
        <a:srgbClr val="FFFFFF"/>
      </a:lt1>
      <a:dk2>
        <a:srgbClr val="A7A7A7"/>
      </a:dk2>
      <a:lt2>
        <a:srgbClr val="535353"/>
      </a:lt2>
      <a:accent1>
        <a:srgbClr val="00796B"/>
      </a:accent1>
      <a:accent2>
        <a:srgbClr val="D9563F"/>
      </a:accent2>
      <a:accent3>
        <a:srgbClr val="C4A15A"/>
      </a:accent3>
      <a:accent4>
        <a:srgbClr val="14F597"/>
      </a:accent4>
      <a:accent5>
        <a:srgbClr val="3D4594"/>
      </a:accent5>
      <a:accent6>
        <a:srgbClr val="163EF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ft">
  <a:themeElements>
    <a:clrScheme name="Shift">
      <a:dk1>
        <a:srgbClr val="000000"/>
      </a:dk1>
      <a:lt1>
        <a:srgbClr val="FFFFFF"/>
      </a:lt1>
      <a:dk2>
        <a:srgbClr val="A7A7A7"/>
      </a:dk2>
      <a:lt2>
        <a:srgbClr val="535353"/>
      </a:lt2>
      <a:accent1>
        <a:srgbClr val="00796B"/>
      </a:accent1>
      <a:accent2>
        <a:srgbClr val="D9563F"/>
      </a:accent2>
      <a:accent3>
        <a:srgbClr val="C4A15A"/>
      </a:accent3>
      <a:accent4>
        <a:srgbClr val="14F597"/>
      </a:accent4>
      <a:accent5>
        <a:srgbClr val="3D4594"/>
      </a:accent5>
      <a:accent6>
        <a:srgbClr val="163EF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917</Words>
  <Application>Microsoft Macintosh PowerPoint</Application>
  <PresentationFormat>On-screen Show (16:9)</PresentationFormat>
  <Paragraphs>73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Nunito</vt:lpstr>
      <vt:lpstr>Calibri</vt:lpstr>
      <vt:lpstr>Helvetica Neue</vt:lpstr>
      <vt:lpstr>Arial</vt:lpstr>
      <vt:lpstr>Shift</vt:lpstr>
      <vt:lpstr>2026-27 Scholarship Informational Webinar</vt:lpstr>
      <vt:lpstr>Introductions &amp; Setting the Stage The Scholarship Stories from Alumni &amp; Trustees Question &amp; Answers </vt:lpstr>
      <vt:lpstr>How many Strauss Scholars are there?</vt:lpstr>
      <vt:lpstr>The Scholarship</vt:lpstr>
      <vt:lpstr>Are You Eligible?</vt:lpstr>
      <vt:lpstr>What Is In the Application?</vt:lpstr>
      <vt:lpstr>PowerPoint Presentation</vt:lpstr>
      <vt:lpstr>Empowering Children with Neurofibromatosis through Art</vt:lpstr>
      <vt:lpstr>Heart2heart: A Digital Community for CHD Families</vt:lpstr>
      <vt:lpstr>PowerPoint Presentation</vt:lpstr>
      <vt:lpstr>Facilitating Creative Healing for Forgotten Families</vt:lpstr>
      <vt:lpstr>Santanero Voter Initiative:  Uplifting Latino Youth Voices in Santa Ana</vt:lpstr>
      <vt:lpstr>What’s In the Project Proposal?</vt:lpstr>
      <vt:lpstr>What Projects Impress Us?</vt:lpstr>
      <vt:lpstr>How Do I 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Kathleen Harris</cp:lastModifiedBy>
  <cp:revision>10</cp:revision>
  <dcterms:modified xsi:type="dcterms:W3CDTF">2026-05-14T16:34:29Z</dcterms:modified>
</cp:coreProperties>
</file>